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305" r:id="rId6"/>
    <p:sldId id="260" r:id="rId7"/>
    <p:sldId id="261" r:id="rId8"/>
    <p:sldId id="262" r:id="rId9"/>
    <p:sldId id="263" r:id="rId10"/>
    <p:sldId id="264" r:id="rId11"/>
    <p:sldId id="265" r:id="rId12"/>
    <p:sldId id="266" r:id="rId13"/>
    <p:sldId id="267" r:id="rId14"/>
    <p:sldId id="268" r:id="rId15"/>
    <p:sldId id="306" r:id="rId16"/>
    <p:sldId id="269" r:id="rId17"/>
    <p:sldId id="270" r:id="rId18"/>
    <p:sldId id="271" r:id="rId19"/>
    <p:sldId id="272" r:id="rId20"/>
    <p:sldId id="273" r:id="rId21"/>
    <p:sldId id="274" r:id="rId22"/>
    <p:sldId id="275" r:id="rId23"/>
    <p:sldId id="307" r:id="rId24"/>
    <p:sldId id="276" r:id="rId25"/>
    <p:sldId id="277" r:id="rId26"/>
    <p:sldId id="278" r:id="rId27"/>
    <p:sldId id="279" r:id="rId28"/>
    <p:sldId id="280" r:id="rId29"/>
    <p:sldId id="281" r:id="rId30"/>
    <p:sldId id="282" r:id="rId31"/>
    <p:sldId id="283" r:id="rId32"/>
    <p:sldId id="284" r:id="rId33"/>
    <p:sldId id="285" r:id="rId34"/>
    <p:sldId id="287" r:id="rId35"/>
    <p:sldId id="288" r:id="rId36"/>
    <p:sldId id="308" r:id="rId37"/>
    <p:sldId id="289" r:id="rId38"/>
    <p:sldId id="290" r:id="rId39"/>
    <p:sldId id="291" r:id="rId40"/>
    <p:sldId id="30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11" r:id="rId55"/>
  </p:sldIdLst>
  <p:sldSz cx="18288000" cy="10287000"/>
  <p:notesSz cx="6858000" cy="9144000"/>
  <p:embeddedFontLst>
    <p:embeddedFont>
      <p:font typeface="Calibri" panose="020F0502020204030204" pitchFamily="34" charset="0"/>
      <p:regular r:id="rId56"/>
      <p:bold r:id="rId57"/>
      <p:italic r:id="rId58"/>
      <p:boldItalic r:id="rId59"/>
    </p:embeddedFont>
    <p:embeddedFont>
      <p:font typeface="Canva Sans" panose="020B0604020202020204" charset="0"/>
      <p:regular r:id="rId60"/>
    </p:embeddedFont>
    <p:embeddedFont>
      <p:font typeface="Canva Sans Bold" panose="020B0604020202020204" charset="0"/>
      <p:regular r:id="rId61"/>
    </p:embeddedFont>
    <p:embeddedFont>
      <p:font typeface="Nunito" pitchFamily="2" charset="0"/>
      <p:regular r:id="rId62"/>
      <p:bold r:id="rId63"/>
      <p:italic r:id="rId64"/>
      <p:boldItalic r:id="rId65"/>
    </p:embeddedFont>
    <p:embeddedFont>
      <p:font typeface="Nunito Bold Bold" panose="020B0604020202020204" charset="0"/>
      <p:regular r:id="rId66"/>
    </p:embeddedFont>
    <p:embeddedFont>
      <p:font typeface="Nunito Sans Heavy"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658"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3.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9.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data.telangana.gov.in/dataset/overview-industries-and-investment" TargetMode="Externa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9.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data.telangana.gov.in/dataset/skill-development-under-telangana-academy-skill-knowledge-task" TargetMode="Externa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6.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491634"/>
            <a:ext cx="2958312" cy="2587178"/>
          </a:xfrm>
          <a:custGeom>
            <a:avLst/>
            <a:gdLst/>
            <a:ahLst/>
            <a:cxnLst/>
            <a:rect l="l" t="t" r="r" b="b"/>
            <a:pathLst>
              <a:path w="2958312" h="2587178">
                <a:moveTo>
                  <a:pt x="0" y="0"/>
                </a:moveTo>
                <a:lnTo>
                  <a:pt x="2958312" y="0"/>
                </a:lnTo>
                <a:lnTo>
                  <a:pt x="2958312" y="2587179"/>
                </a:lnTo>
                <a:lnTo>
                  <a:pt x="0" y="2587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5400000">
            <a:off x="14065861" y="1100433"/>
            <a:ext cx="5895546" cy="8098091"/>
            <a:chOff x="0" y="0"/>
            <a:chExt cx="591732" cy="812800"/>
          </a:xfrm>
        </p:grpSpPr>
        <p:sp>
          <p:nvSpPr>
            <p:cNvPr id="4" name="Freeform 4"/>
            <p:cNvSpPr/>
            <p:nvPr/>
          </p:nvSpPr>
          <p:spPr>
            <a:xfrm>
              <a:off x="0" y="0"/>
              <a:ext cx="591732" cy="812800"/>
            </a:xfrm>
            <a:custGeom>
              <a:avLst/>
              <a:gdLst/>
              <a:ahLst/>
              <a:cxnLst/>
              <a:rect l="l" t="t" r="r" b="b"/>
              <a:pathLst>
                <a:path w="591732" h="812800">
                  <a:moveTo>
                    <a:pt x="295866" y="0"/>
                  </a:moveTo>
                  <a:lnTo>
                    <a:pt x="591732" y="203200"/>
                  </a:lnTo>
                  <a:lnTo>
                    <a:pt x="591732" y="609600"/>
                  </a:lnTo>
                  <a:lnTo>
                    <a:pt x="295866" y="812800"/>
                  </a:lnTo>
                  <a:lnTo>
                    <a:pt x="0" y="609600"/>
                  </a:lnTo>
                  <a:lnTo>
                    <a:pt x="0" y="203200"/>
                  </a:lnTo>
                  <a:lnTo>
                    <a:pt x="295866" y="0"/>
                  </a:lnTo>
                  <a:close/>
                </a:path>
              </a:pathLst>
            </a:custGeom>
            <a:solidFill>
              <a:srgbClr val="021662"/>
            </a:solidFill>
          </p:spPr>
          <p:txBody>
            <a:bodyPr/>
            <a:lstStyle/>
            <a:p>
              <a:endParaRPr lang="en-IN"/>
            </a:p>
          </p:txBody>
        </p:sp>
        <p:sp>
          <p:nvSpPr>
            <p:cNvPr id="5" name="TextBox 5"/>
            <p:cNvSpPr txBox="1"/>
            <p:nvPr/>
          </p:nvSpPr>
          <p:spPr>
            <a:xfrm>
              <a:off x="0" y="177800"/>
              <a:ext cx="698500" cy="495300"/>
            </a:xfrm>
            <a:prstGeom prst="rect">
              <a:avLst/>
            </a:prstGeom>
          </p:spPr>
          <p:txBody>
            <a:bodyPr lIns="50800" tIns="50800" rIns="50800" bIns="50800" rtlCol="0" anchor="ctr"/>
            <a:lstStyle/>
            <a:p>
              <a:pPr algn="ctr">
                <a:lnSpc>
                  <a:spcPts val="1899"/>
                </a:lnSpc>
              </a:pPr>
              <a:endParaRPr/>
            </a:p>
          </p:txBody>
        </p:sp>
      </p:grpSp>
      <p:grpSp>
        <p:nvGrpSpPr>
          <p:cNvPr id="6" name="Group 6"/>
          <p:cNvGrpSpPr/>
          <p:nvPr/>
        </p:nvGrpSpPr>
        <p:grpSpPr>
          <a:xfrm rot="-5400000">
            <a:off x="10125812" y="1180050"/>
            <a:ext cx="6959297" cy="8098091"/>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EB7703"/>
            </a:solidFill>
          </p:spPr>
          <p:txBody>
            <a:bodyPr/>
            <a:lstStyle/>
            <a:p>
              <a:endParaRPr lang="en-IN"/>
            </a:p>
          </p:txBody>
        </p:sp>
        <p:sp>
          <p:nvSpPr>
            <p:cNvPr id="8" name="TextBox 8"/>
            <p:cNvSpPr txBox="1"/>
            <p:nvPr/>
          </p:nvSpPr>
          <p:spPr>
            <a:xfrm>
              <a:off x="0" y="177800"/>
              <a:ext cx="698500" cy="495300"/>
            </a:xfrm>
            <a:prstGeom prst="rect">
              <a:avLst/>
            </a:prstGeom>
          </p:spPr>
          <p:txBody>
            <a:bodyPr lIns="50800" tIns="50800" rIns="50800" bIns="50800" rtlCol="0" anchor="ctr"/>
            <a:lstStyle/>
            <a:p>
              <a:pPr algn="ctr">
                <a:lnSpc>
                  <a:spcPts val="1899"/>
                </a:lnSpc>
              </a:pPr>
              <a:endParaRPr/>
            </a:p>
          </p:txBody>
        </p:sp>
      </p:grpSp>
      <p:grpSp>
        <p:nvGrpSpPr>
          <p:cNvPr id="9" name="Group 9"/>
          <p:cNvGrpSpPr/>
          <p:nvPr/>
        </p:nvGrpSpPr>
        <p:grpSpPr>
          <a:xfrm>
            <a:off x="9144000" y="1578256"/>
            <a:ext cx="8098091" cy="695929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1662"/>
            </a:solidFill>
            <a:ln w="38100" cap="sq">
              <a:solidFill>
                <a:srgbClr val="EB7703"/>
              </a:solidFill>
              <a:miter/>
            </a:ln>
          </p:spPr>
          <p:txBody>
            <a:bodyPr/>
            <a:lstStyle/>
            <a:p>
              <a:endParaRPr lang="en-IN"/>
            </a:p>
          </p:txBody>
        </p:sp>
        <p:sp>
          <p:nvSpPr>
            <p:cNvPr id="11" name="TextBox 11"/>
            <p:cNvSpPr txBox="1"/>
            <p:nvPr/>
          </p:nvSpPr>
          <p:spPr>
            <a:xfrm>
              <a:off x="114300" y="38100"/>
              <a:ext cx="584200" cy="660400"/>
            </a:xfrm>
            <a:prstGeom prst="rect">
              <a:avLst/>
            </a:prstGeom>
          </p:spPr>
          <p:txBody>
            <a:bodyPr lIns="50800" tIns="50800" rIns="50800" bIns="50800" rtlCol="0" anchor="ctr"/>
            <a:lstStyle/>
            <a:p>
              <a:pPr algn="ctr">
                <a:lnSpc>
                  <a:spcPts val="1899"/>
                </a:lnSpc>
              </a:pPr>
              <a:endParaRPr/>
            </a:p>
          </p:txBody>
        </p:sp>
      </p:grpSp>
      <p:grpSp>
        <p:nvGrpSpPr>
          <p:cNvPr id="12" name="Group 12"/>
          <p:cNvGrpSpPr>
            <a:grpSpLocks noChangeAspect="1"/>
          </p:cNvGrpSpPr>
          <p:nvPr/>
        </p:nvGrpSpPr>
        <p:grpSpPr>
          <a:xfrm>
            <a:off x="9144000" y="1749447"/>
            <a:ext cx="7641178" cy="6616916"/>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12358" b="-12358"/>
              </a:stretch>
            </a:blipFill>
          </p:spPr>
          <p:txBody>
            <a:bodyPr/>
            <a:lstStyle/>
            <a:p>
              <a:endParaRPr lang="en-IN"/>
            </a:p>
          </p:txBody>
        </p:sp>
      </p:grpSp>
      <p:sp>
        <p:nvSpPr>
          <p:cNvPr id="14" name="Freeform 14"/>
          <p:cNvSpPr/>
          <p:nvPr/>
        </p:nvSpPr>
        <p:spPr>
          <a:xfrm flipH="1" flipV="1">
            <a:off x="16570724" y="-263424"/>
            <a:ext cx="1887811" cy="1650976"/>
          </a:xfrm>
          <a:custGeom>
            <a:avLst/>
            <a:gdLst/>
            <a:ahLst/>
            <a:cxnLst/>
            <a:rect l="l" t="t" r="r" b="b"/>
            <a:pathLst>
              <a:path w="1887811" h="1650976">
                <a:moveTo>
                  <a:pt x="1887811" y="1650976"/>
                </a:moveTo>
                <a:lnTo>
                  <a:pt x="0" y="1650976"/>
                </a:lnTo>
                <a:lnTo>
                  <a:pt x="0" y="0"/>
                </a:lnTo>
                <a:lnTo>
                  <a:pt x="1887811" y="0"/>
                </a:lnTo>
                <a:lnTo>
                  <a:pt x="1887811" y="16509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rot="5400000">
            <a:off x="16480706" y="8642678"/>
            <a:ext cx="670959" cy="1902203"/>
          </a:xfrm>
          <a:custGeom>
            <a:avLst/>
            <a:gdLst/>
            <a:ahLst/>
            <a:cxnLst/>
            <a:rect l="l" t="t" r="r" b="b"/>
            <a:pathLst>
              <a:path w="670959" h="1902203">
                <a:moveTo>
                  <a:pt x="0" y="0"/>
                </a:moveTo>
                <a:lnTo>
                  <a:pt x="670959" y="0"/>
                </a:lnTo>
                <a:lnTo>
                  <a:pt x="670959" y="1902203"/>
                </a:lnTo>
                <a:lnTo>
                  <a:pt x="0" y="1902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a:off x="3561203" y="363812"/>
            <a:ext cx="1497385" cy="1497385"/>
          </a:xfrm>
          <a:custGeom>
            <a:avLst/>
            <a:gdLst/>
            <a:ahLst/>
            <a:cxnLst/>
            <a:rect l="l" t="t" r="r" b="b"/>
            <a:pathLst>
              <a:path w="1497385" h="1497385">
                <a:moveTo>
                  <a:pt x="0" y="0"/>
                </a:moveTo>
                <a:lnTo>
                  <a:pt x="1497385" y="0"/>
                </a:lnTo>
                <a:lnTo>
                  <a:pt x="1497385" y="1497385"/>
                </a:lnTo>
                <a:lnTo>
                  <a:pt x="0" y="1497385"/>
                </a:lnTo>
                <a:lnTo>
                  <a:pt x="0" y="0"/>
                </a:lnTo>
                <a:close/>
              </a:path>
            </a:pathLst>
          </a:custGeom>
          <a:blipFill>
            <a:blip r:embed="rId7"/>
            <a:stretch>
              <a:fillRect/>
            </a:stretch>
          </a:blipFill>
        </p:spPr>
        <p:txBody>
          <a:bodyPr/>
          <a:lstStyle/>
          <a:p>
            <a:endParaRPr lang="en-IN"/>
          </a:p>
        </p:txBody>
      </p:sp>
      <p:sp>
        <p:nvSpPr>
          <p:cNvPr id="17" name="TextBox 17"/>
          <p:cNvSpPr txBox="1"/>
          <p:nvPr/>
        </p:nvSpPr>
        <p:spPr>
          <a:xfrm>
            <a:off x="1219254" y="3782704"/>
            <a:ext cx="7349353" cy="859679"/>
          </a:xfrm>
          <a:prstGeom prst="rect">
            <a:avLst/>
          </a:prstGeom>
        </p:spPr>
        <p:txBody>
          <a:bodyPr lIns="0" tIns="0" rIns="0" bIns="0" rtlCol="0" anchor="t">
            <a:spAutoFit/>
          </a:bodyPr>
          <a:lstStyle/>
          <a:p>
            <a:pPr>
              <a:lnSpc>
                <a:spcPts val="6461"/>
              </a:lnSpc>
            </a:pPr>
            <a:r>
              <a:rPr lang="en-US" sz="6213">
                <a:solidFill>
                  <a:srgbClr val="000000"/>
                </a:solidFill>
                <a:latin typeface="Nunito Sans Heavy"/>
              </a:rPr>
              <a:t>RESUME PROJECT</a:t>
            </a:r>
          </a:p>
        </p:txBody>
      </p:sp>
      <p:sp>
        <p:nvSpPr>
          <p:cNvPr id="18" name="TextBox 18"/>
          <p:cNvSpPr txBox="1"/>
          <p:nvPr/>
        </p:nvSpPr>
        <p:spPr>
          <a:xfrm>
            <a:off x="0" y="4905563"/>
            <a:ext cx="934544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Analyse Growth and Present Insights to the Telangana Government</a:t>
            </a:r>
          </a:p>
        </p:txBody>
      </p:sp>
      <p:sp>
        <p:nvSpPr>
          <p:cNvPr id="19" name="TextBox 19"/>
          <p:cNvSpPr txBox="1"/>
          <p:nvPr/>
        </p:nvSpPr>
        <p:spPr>
          <a:xfrm>
            <a:off x="2366186" y="6465299"/>
            <a:ext cx="461307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-V.Soundarya Lakshmi</a:t>
            </a:r>
          </a:p>
        </p:txBody>
      </p:sp>
      <p:pic>
        <p:nvPicPr>
          <p:cNvPr id="1026" name="Picture 2" descr="Emblem of Telangana - Wikipedia">
            <a:extLst>
              <a:ext uri="{FF2B5EF4-FFF2-40B4-BE49-F238E27FC236}">
                <a16:creationId xmlns:a16="http://schemas.microsoft.com/office/drawing/2014/main" id="{3856388C-E500-8DED-FB89-75B0283664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57117" y="363813"/>
            <a:ext cx="1497385" cy="1497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710764"/>
            <a:ext cx="16992600" cy="1077218"/>
          </a:xfrm>
          <a:prstGeom prst="rect">
            <a:avLst/>
          </a:prstGeom>
          <a:noFill/>
        </p:spPr>
        <p:txBody>
          <a:bodyPr wrap="square">
            <a:spAutoFit/>
          </a:bodyPr>
          <a:lstStyle/>
          <a:p>
            <a:r>
              <a:rPr lang="en-US" sz="3200" dirty="0">
                <a:solidFill>
                  <a:schemeClr val="tx2">
                    <a:lumMod val="75000"/>
                  </a:schemeClr>
                </a:solidFill>
              </a:rPr>
              <a:t>3. List down the top 5 districts where e-stamps revenue contributes significantly more to the revenue than the documents in FY 2022?</a:t>
            </a:r>
            <a:endParaRPr lang="en-IN" sz="3200" dirty="0">
              <a:solidFill>
                <a:schemeClr val="tx2">
                  <a:lumMod val="75000"/>
                </a:schemeClr>
              </a:solidFill>
            </a:endParaRPr>
          </a:p>
        </p:txBody>
      </p:sp>
      <p:pic>
        <p:nvPicPr>
          <p:cNvPr id="8" name="Picture 7">
            <a:extLst>
              <a:ext uri="{FF2B5EF4-FFF2-40B4-BE49-F238E27FC236}">
                <a16:creationId xmlns:a16="http://schemas.microsoft.com/office/drawing/2014/main" id="{56F51F7A-E625-BC57-2670-311AD49091A5}"/>
              </a:ext>
            </a:extLst>
          </p:cNvPr>
          <p:cNvPicPr>
            <a:picLocks noChangeAspect="1"/>
          </p:cNvPicPr>
          <p:nvPr/>
        </p:nvPicPr>
        <p:blipFill rotWithShape="1">
          <a:blip r:embed="rId4"/>
          <a:srcRect t="16602"/>
          <a:stretch/>
        </p:blipFill>
        <p:spPr>
          <a:xfrm>
            <a:off x="1132114" y="2479681"/>
            <a:ext cx="14706600" cy="5741707"/>
          </a:xfrm>
          <a:prstGeom prst="rect">
            <a:avLst/>
          </a:prstGeom>
        </p:spPr>
      </p:pic>
    </p:spTree>
    <p:extLst>
      <p:ext uri="{BB962C8B-B14F-4D97-AF65-F5344CB8AC3E}">
        <p14:creationId xmlns:p14="http://schemas.microsoft.com/office/powerpoint/2010/main" val="397499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710764"/>
            <a:ext cx="16992600" cy="1569660"/>
          </a:xfrm>
          <a:prstGeom prst="rect">
            <a:avLst/>
          </a:prstGeom>
          <a:noFill/>
        </p:spPr>
        <p:txBody>
          <a:bodyPr wrap="square">
            <a:spAutoFit/>
          </a:bodyPr>
          <a:lstStyle/>
          <a:p>
            <a:r>
              <a:rPr lang="en-US" sz="3200" dirty="0">
                <a:solidFill>
                  <a:schemeClr val="tx2">
                    <a:lumMod val="75000"/>
                  </a:schemeClr>
                </a:solidFill>
              </a:rPr>
              <a:t>4. Categorize districts into three segments based on their stamp registration revenue generation during the fiscal year 2021 to 2022. </a:t>
            </a:r>
            <a:endParaRPr lang="en-IN" sz="3200" dirty="0">
              <a:solidFill>
                <a:schemeClr val="tx2">
                  <a:lumMod val="75000"/>
                </a:schemeClr>
              </a:solidFill>
            </a:endParaRPr>
          </a:p>
          <a:p>
            <a:endParaRPr lang="en-IN" sz="3200" dirty="0">
              <a:solidFill>
                <a:schemeClr val="tx2">
                  <a:lumMod val="75000"/>
                </a:schemeClr>
              </a:solidFill>
            </a:endParaRPr>
          </a:p>
        </p:txBody>
      </p:sp>
      <p:pic>
        <p:nvPicPr>
          <p:cNvPr id="5" name="Picture 4">
            <a:extLst>
              <a:ext uri="{FF2B5EF4-FFF2-40B4-BE49-F238E27FC236}">
                <a16:creationId xmlns:a16="http://schemas.microsoft.com/office/drawing/2014/main" id="{99743736-E7B6-CFEF-4BF7-9F4B50215248}"/>
              </a:ext>
            </a:extLst>
          </p:cNvPr>
          <p:cNvPicPr>
            <a:picLocks noChangeAspect="1"/>
          </p:cNvPicPr>
          <p:nvPr/>
        </p:nvPicPr>
        <p:blipFill>
          <a:blip r:embed="rId4"/>
          <a:stretch>
            <a:fillRect/>
          </a:stretch>
        </p:blipFill>
        <p:spPr>
          <a:xfrm>
            <a:off x="609600" y="2127394"/>
            <a:ext cx="7467600" cy="7439771"/>
          </a:xfrm>
          <a:prstGeom prst="rect">
            <a:avLst/>
          </a:prstGeom>
        </p:spPr>
      </p:pic>
      <p:sp>
        <p:nvSpPr>
          <p:cNvPr id="9" name="TextBox 8">
            <a:extLst>
              <a:ext uri="{FF2B5EF4-FFF2-40B4-BE49-F238E27FC236}">
                <a16:creationId xmlns:a16="http://schemas.microsoft.com/office/drawing/2014/main" id="{5839DF0E-3584-951C-7A4B-E4A1E30CD225}"/>
              </a:ext>
            </a:extLst>
          </p:cNvPr>
          <p:cNvSpPr txBox="1"/>
          <p:nvPr/>
        </p:nvSpPr>
        <p:spPr>
          <a:xfrm>
            <a:off x="8229600" y="1607317"/>
            <a:ext cx="3886200" cy="3600986"/>
          </a:xfrm>
          <a:prstGeom prst="rect">
            <a:avLst/>
          </a:prstGeom>
          <a:noFill/>
        </p:spPr>
        <p:txBody>
          <a:bodyPr wrap="square">
            <a:spAutoFit/>
          </a:bodyPr>
          <a:lstStyle/>
          <a:p>
            <a:r>
              <a:rPr lang="en-US" sz="2800" dirty="0"/>
              <a:t>High e-stamp revenue:</a:t>
            </a:r>
          </a:p>
          <a:p>
            <a:pPr marL="285750" indent="-285750">
              <a:buFont typeface="Arial" panose="020B0604020202020204" pitchFamily="34" charset="0"/>
              <a:buChar char="•"/>
            </a:pPr>
            <a:r>
              <a:rPr lang="en-IN" sz="2000" dirty="0" err="1"/>
              <a:t>Hanumakonda</a:t>
            </a:r>
            <a:endParaRPr lang="en-IN" sz="2000" dirty="0"/>
          </a:p>
          <a:p>
            <a:pPr marL="285750" indent="-285750">
              <a:buFont typeface="Arial" panose="020B0604020202020204" pitchFamily="34" charset="0"/>
              <a:buChar char="•"/>
            </a:pPr>
            <a:r>
              <a:rPr lang="en-IN" sz="2000" dirty="0"/>
              <a:t>Hyderabad</a:t>
            </a:r>
          </a:p>
          <a:p>
            <a:pPr marL="285750" indent="-285750">
              <a:buFont typeface="Arial" panose="020B0604020202020204" pitchFamily="34" charset="0"/>
              <a:buChar char="•"/>
            </a:pPr>
            <a:r>
              <a:rPr lang="en-IN" sz="2000" dirty="0"/>
              <a:t>Karimnagar</a:t>
            </a:r>
          </a:p>
          <a:p>
            <a:pPr marL="285750" indent="-285750">
              <a:buFont typeface="Arial" panose="020B0604020202020204" pitchFamily="34" charset="0"/>
              <a:buChar char="•"/>
            </a:pPr>
            <a:r>
              <a:rPr lang="en-IN" sz="2000" dirty="0"/>
              <a:t>Khammam</a:t>
            </a:r>
          </a:p>
          <a:p>
            <a:pPr marL="285750" indent="-285750">
              <a:buFont typeface="Arial" panose="020B0604020202020204" pitchFamily="34" charset="0"/>
              <a:buChar char="•"/>
            </a:pPr>
            <a:r>
              <a:rPr lang="en-IN" sz="2000" dirty="0" err="1"/>
              <a:t>Medchal</a:t>
            </a:r>
            <a:r>
              <a:rPr lang="en-IN" sz="2000" dirty="0"/>
              <a:t> </a:t>
            </a:r>
            <a:r>
              <a:rPr lang="en-IN" sz="2000" dirty="0" err="1"/>
              <a:t>Malkajgiri</a:t>
            </a:r>
            <a:endParaRPr lang="en-IN" sz="2000" dirty="0"/>
          </a:p>
          <a:p>
            <a:pPr marL="285750" indent="-285750">
              <a:buFont typeface="Arial" panose="020B0604020202020204" pitchFamily="34" charset="0"/>
              <a:buChar char="•"/>
            </a:pPr>
            <a:r>
              <a:rPr lang="en-IN" sz="2000" dirty="0"/>
              <a:t>Nalgonda</a:t>
            </a:r>
          </a:p>
          <a:p>
            <a:pPr marL="285750" indent="-285750">
              <a:buFont typeface="Arial" panose="020B0604020202020204" pitchFamily="34" charset="0"/>
              <a:buChar char="•"/>
            </a:pPr>
            <a:r>
              <a:rPr lang="en-IN" sz="2000" dirty="0"/>
              <a:t>Nizamabad</a:t>
            </a:r>
          </a:p>
          <a:p>
            <a:pPr marL="285750" indent="-285750">
              <a:buFont typeface="Arial" panose="020B0604020202020204" pitchFamily="34" charset="0"/>
              <a:buChar char="•"/>
            </a:pPr>
            <a:r>
              <a:rPr lang="en-IN" sz="2000" dirty="0" err="1"/>
              <a:t>Rangareddy</a:t>
            </a:r>
            <a:endParaRPr lang="en-IN" sz="2000" dirty="0"/>
          </a:p>
          <a:p>
            <a:pPr marL="285750" indent="-285750">
              <a:buFont typeface="Arial" panose="020B0604020202020204" pitchFamily="34" charset="0"/>
              <a:buChar char="•"/>
            </a:pPr>
            <a:r>
              <a:rPr lang="en-IN" sz="2000" dirty="0" err="1"/>
              <a:t>Sangareddy</a:t>
            </a:r>
            <a:endParaRPr lang="en-IN" sz="2000" dirty="0"/>
          </a:p>
          <a:p>
            <a:pPr marL="285750" indent="-285750">
              <a:buFont typeface="Arial" panose="020B0604020202020204" pitchFamily="34" charset="0"/>
              <a:buChar char="•"/>
            </a:pPr>
            <a:r>
              <a:rPr lang="en-IN" sz="2000" dirty="0" err="1"/>
              <a:t>Yadadri</a:t>
            </a:r>
            <a:r>
              <a:rPr lang="en-IN" sz="2000" dirty="0"/>
              <a:t> </a:t>
            </a:r>
            <a:r>
              <a:rPr lang="en-IN" sz="2000" dirty="0" err="1"/>
              <a:t>Bhuvanagiri</a:t>
            </a:r>
            <a:endParaRPr lang="en-IN" sz="2000" dirty="0"/>
          </a:p>
        </p:txBody>
      </p:sp>
      <p:sp>
        <p:nvSpPr>
          <p:cNvPr id="11" name="TextBox 10">
            <a:extLst>
              <a:ext uri="{FF2B5EF4-FFF2-40B4-BE49-F238E27FC236}">
                <a16:creationId xmlns:a16="http://schemas.microsoft.com/office/drawing/2014/main" id="{BFBD1C78-D16C-1B72-7EF9-B7A8E57DF575}"/>
              </a:ext>
            </a:extLst>
          </p:cNvPr>
          <p:cNvSpPr txBox="1"/>
          <p:nvPr/>
        </p:nvSpPr>
        <p:spPr>
          <a:xfrm>
            <a:off x="12168796" y="1697680"/>
            <a:ext cx="4442804" cy="4216539"/>
          </a:xfrm>
          <a:prstGeom prst="rect">
            <a:avLst/>
          </a:prstGeom>
          <a:noFill/>
        </p:spPr>
        <p:txBody>
          <a:bodyPr wrap="square">
            <a:spAutoFit/>
          </a:bodyPr>
          <a:lstStyle/>
          <a:p>
            <a:r>
              <a:rPr lang="en-IN" sz="2800" dirty="0"/>
              <a:t>Average e-stamp revenue:</a:t>
            </a:r>
          </a:p>
          <a:p>
            <a:pPr marL="285750" indent="-285750">
              <a:buFont typeface="Arial" panose="020B0604020202020204" pitchFamily="34" charset="0"/>
              <a:buChar char="•"/>
            </a:pPr>
            <a:r>
              <a:rPr lang="en-IN" sz="2000" dirty="0" err="1"/>
              <a:t>Jagtial</a:t>
            </a:r>
            <a:endParaRPr lang="en-IN" sz="2000" dirty="0"/>
          </a:p>
          <a:p>
            <a:pPr marL="285750" indent="-285750">
              <a:buFont typeface="Arial" panose="020B0604020202020204" pitchFamily="34" charset="0"/>
              <a:buChar char="•"/>
            </a:pPr>
            <a:r>
              <a:rPr lang="en-IN" sz="2000" dirty="0" err="1"/>
              <a:t>Jangoan</a:t>
            </a:r>
            <a:endParaRPr lang="en-IN" sz="2000" dirty="0"/>
          </a:p>
          <a:p>
            <a:pPr marL="285750" indent="-285750">
              <a:buFont typeface="Arial" panose="020B0604020202020204" pitchFamily="34" charset="0"/>
              <a:buChar char="•"/>
            </a:pPr>
            <a:r>
              <a:rPr lang="en-IN" sz="2000" dirty="0" err="1"/>
              <a:t>Kamareddy</a:t>
            </a:r>
            <a:endParaRPr lang="en-IN" sz="2000" dirty="0"/>
          </a:p>
          <a:p>
            <a:pPr marL="285750" indent="-285750">
              <a:buFont typeface="Arial" panose="020B0604020202020204" pitchFamily="34" charset="0"/>
              <a:buChar char="•"/>
            </a:pPr>
            <a:r>
              <a:rPr lang="en-IN" sz="2000" dirty="0" err="1"/>
              <a:t>Macherial</a:t>
            </a:r>
            <a:endParaRPr lang="en-IN" sz="2000" dirty="0"/>
          </a:p>
          <a:p>
            <a:pPr marL="285750" indent="-285750">
              <a:buFont typeface="Arial" panose="020B0604020202020204" pitchFamily="34" charset="0"/>
              <a:buChar char="•"/>
            </a:pPr>
            <a:r>
              <a:rPr lang="en-IN" sz="2000" dirty="0" err="1"/>
              <a:t>Mahabubnagar</a:t>
            </a:r>
            <a:endParaRPr lang="en-IN" sz="2000" dirty="0"/>
          </a:p>
          <a:p>
            <a:pPr marL="285750" indent="-285750">
              <a:buFont typeface="Arial" panose="020B0604020202020204" pitchFamily="34" charset="0"/>
              <a:buChar char="•"/>
            </a:pPr>
            <a:r>
              <a:rPr lang="en-IN" sz="2000" dirty="0"/>
              <a:t>Medak</a:t>
            </a:r>
          </a:p>
          <a:p>
            <a:pPr marL="285750" indent="-285750">
              <a:buFont typeface="Arial" panose="020B0604020202020204" pitchFamily="34" charset="0"/>
              <a:buChar char="•"/>
            </a:pPr>
            <a:r>
              <a:rPr lang="en-IN" sz="2000" dirty="0" err="1"/>
              <a:t>Nagarkurnool</a:t>
            </a:r>
            <a:endParaRPr lang="en-IN" sz="2000" dirty="0"/>
          </a:p>
          <a:p>
            <a:pPr marL="285750" indent="-285750">
              <a:buFont typeface="Arial" panose="020B0604020202020204" pitchFamily="34" charset="0"/>
              <a:buChar char="•"/>
            </a:pPr>
            <a:r>
              <a:rPr lang="en-IN" sz="2000" dirty="0" err="1"/>
              <a:t>Pedapalli</a:t>
            </a:r>
            <a:endParaRPr lang="en-IN" sz="2000" dirty="0"/>
          </a:p>
          <a:p>
            <a:pPr marL="285750" indent="-285750">
              <a:buFont typeface="Arial" panose="020B0604020202020204" pitchFamily="34" charset="0"/>
              <a:buChar char="•"/>
            </a:pPr>
            <a:r>
              <a:rPr lang="en-IN" sz="2000" dirty="0" err="1"/>
              <a:t>Rajanna</a:t>
            </a:r>
            <a:r>
              <a:rPr lang="en-IN" sz="2000" dirty="0"/>
              <a:t> </a:t>
            </a:r>
            <a:r>
              <a:rPr lang="en-IN" sz="2000" dirty="0" err="1"/>
              <a:t>Sircilla</a:t>
            </a:r>
            <a:endParaRPr lang="en-IN" sz="2000" dirty="0"/>
          </a:p>
          <a:p>
            <a:pPr marL="285750" indent="-285750">
              <a:buFont typeface="Arial" panose="020B0604020202020204" pitchFamily="34" charset="0"/>
              <a:buChar char="•"/>
            </a:pPr>
            <a:r>
              <a:rPr lang="en-IN" sz="2000" dirty="0" err="1"/>
              <a:t>Siddipet</a:t>
            </a:r>
            <a:endParaRPr lang="en-IN" sz="2000" dirty="0"/>
          </a:p>
          <a:p>
            <a:pPr marL="285750" indent="-285750">
              <a:buFont typeface="Arial" panose="020B0604020202020204" pitchFamily="34" charset="0"/>
              <a:buChar char="•"/>
            </a:pPr>
            <a:r>
              <a:rPr lang="en-IN" sz="2000" dirty="0" err="1"/>
              <a:t>Suryapet</a:t>
            </a:r>
            <a:endParaRPr lang="en-IN" sz="2000" dirty="0"/>
          </a:p>
          <a:p>
            <a:pPr marL="285750" indent="-285750">
              <a:buFont typeface="Arial" panose="020B0604020202020204" pitchFamily="34" charset="0"/>
              <a:buChar char="•"/>
            </a:pPr>
            <a:r>
              <a:rPr lang="en-IN" sz="2000" dirty="0" err="1"/>
              <a:t>Vikarabad</a:t>
            </a:r>
            <a:endParaRPr lang="en-IN" sz="2000" dirty="0"/>
          </a:p>
        </p:txBody>
      </p:sp>
      <p:sp>
        <p:nvSpPr>
          <p:cNvPr id="13" name="TextBox 12">
            <a:extLst>
              <a:ext uri="{FF2B5EF4-FFF2-40B4-BE49-F238E27FC236}">
                <a16:creationId xmlns:a16="http://schemas.microsoft.com/office/drawing/2014/main" id="{5EF48BEA-3057-6118-D800-EDCFEB832879}"/>
              </a:ext>
            </a:extLst>
          </p:cNvPr>
          <p:cNvSpPr txBox="1"/>
          <p:nvPr/>
        </p:nvSpPr>
        <p:spPr>
          <a:xfrm>
            <a:off x="8382001" y="5563948"/>
            <a:ext cx="3786796" cy="3600986"/>
          </a:xfrm>
          <a:prstGeom prst="rect">
            <a:avLst/>
          </a:prstGeom>
          <a:noFill/>
        </p:spPr>
        <p:txBody>
          <a:bodyPr wrap="square">
            <a:spAutoFit/>
          </a:bodyPr>
          <a:lstStyle/>
          <a:p>
            <a:r>
              <a:rPr lang="en-US" sz="2800" dirty="0"/>
              <a:t>Low e-stamp revenue:</a:t>
            </a:r>
          </a:p>
          <a:p>
            <a:pPr marL="285750" indent="-285750">
              <a:buFont typeface="Arial" panose="020B0604020202020204" pitchFamily="34" charset="0"/>
              <a:buChar char="•"/>
            </a:pPr>
            <a:r>
              <a:rPr lang="en-US" sz="2000" dirty="0"/>
              <a:t>Adilabad</a:t>
            </a:r>
          </a:p>
          <a:p>
            <a:pPr marL="285750" indent="-285750">
              <a:buFont typeface="Arial" panose="020B0604020202020204" pitchFamily="34" charset="0"/>
              <a:buChar char="•"/>
            </a:pPr>
            <a:r>
              <a:rPr lang="en-US" sz="2000" dirty="0" err="1"/>
              <a:t>Bhadradri</a:t>
            </a:r>
            <a:r>
              <a:rPr lang="en-US" sz="2000" dirty="0"/>
              <a:t> </a:t>
            </a:r>
            <a:r>
              <a:rPr lang="en-US" sz="2000" dirty="0" err="1"/>
              <a:t>Kothagudem</a:t>
            </a:r>
            <a:endParaRPr lang="en-US" sz="2000" dirty="0"/>
          </a:p>
          <a:p>
            <a:pPr marL="285750" indent="-285750">
              <a:buFont typeface="Arial" panose="020B0604020202020204" pitchFamily="34" charset="0"/>
              <a:buChar char="•"/>
            </a:pPr>
            <a:r>
              <a:rPr lang="en-US" sz="2000" dirty="0" err="1"/>
              <a:t>Jogulamba</a:t>
            </a:r>
            <a:r>
              <a:rPr lang="en-US" sz="2000" dirty="0"/>
              <a:t> Gadwal</a:t>
            </a:r>
          </a:p>
          <a:p>
            <a:pPr marL="285750" indent="-285750">
              <a:buFont typeface="Arial" panose="020B0604020202020204" pitchFamily="34" charset="0"/>
              <a:buChar char="•"/>
            </a:pPr>
            <a:r>
              <a:rPr lang="en-US" sz="2000" dirty="0" err="1"/>
              <a:t>Kumurambheem</a:t>
            </a:r>
            <a:r>
              <a:rPr lang="en-US" sz="2000" dirty="0"/>
              <a:t> </a:t>
            </a:r>
            <a:r>
              <a:rPr lang="en-US" sz="2000" dirty="0" err="1"/>
              <a:t>Asifabad</a:t>
            </a:r>
            <a:endParaRPr lang="en-US" sz="2000" dirty="0"/>
          </a:p>
          <a:p>
            <a:pPr marL="285750" indent="-285750">
              <a:buFont typeface="Arial" panose="020B0604020202020204" pitchFamily="34" charset="0"/>
              <a:buChar char="•"/>
            </a:pPr>
            <a:r>
              <a:rPr lang="en-US" sz="2000" dirty="0" err="1"/>
              <a:t>Mahabubabad</a:t>
            </a:r>
            <a:endParaRPr lang="en-US" sz="2000" dirty="0"/>
          </a:p>
          <a:p>
            <a:pPr marL="285750" indent="-285750">
              <a:buFont typeface="Arial" panose="020B0604020202020204" pitchFamily="34" charset="0"/>
              <a:buChar char="•"/>
            </a:pPr>
            <a:r>
              <a:rPr lang="en-US" sz="2000" dirty="0" err="1"/>
              <a:t>Mulugu</a:t>
            </a:r>
            <a:endParaRPr lang="en-US" sz="2000" dirty="0"/>
          </a:p>
          <a:p>
            <a:pPr marL="285750" indent="-285750">
              <a:buFont typeface="Arial" panose="020B0604020202020204" pitchFamily="34" charset="0"/>
              <a:buChar char="•"/>
            </a:pPr>
            <a:r>
              <a:rPr lang="en-US" sz="2000" dirty="0" err="1"/>
              <a:t>Narayanpet</a:t>
            </a:r>
            <a:endParaRPr lang="en-US" sz="2000" dirty="0"/>
          </a:p>
          <a:p>
            <a:pPr marL="285750" indent="-285750">
              <a:buFont typeface="Arial" panose="020B0604020202020204" pitchFamily="34" charset="0"/>
              <a:buChar char="•"/>
            </a:pPr>
            <a:r>
              <a:rPr lang="en-US" sz="2000" dirty="0"/>
              <a:t>Nirmal</a:t>
            </a:r>
          </a:p>
          <a:p>
            <a:pPr marL="285750" indent="-285750">
              <a:buFont typeface="Arial" panose="020B0604020202020204" pitchFamily="34" charset="0"/>
              <a:buChar char="•"/>
            </a:pPr>
            <a:r>
              <a:rPr lang="en-US" sz="2000" dirty="0" err="1"/>
              <a:t>Wanarpathy</a:t>
            </a:r>
            <a:endParaRPr lang="en-US" sz="2000" dirty="0"/>
          </a:p>
          <a:p>
            <a:pPr marL="285750" indent="-285750">
              <a:buFont typeface="Arial" panose="020B0604020202020204" pitchFamily="34" charset="0"/>
              <a:buChar char="•"/>
            </a:pPr>
            <a:r>
              <a:rPr lang="en-US" sz="2000" dirty="0"/>
              <a:t>Warangal</a:t>
            </a:r>
          </a:p>
        </p:txBody>
      </p:sp>
    </p:spTree>
    <p:extLst>
      <p:ext uri="{BB962C8B-B14F-4D97-AF65-F5344CB8AC3E}">
        <p14:creationId xmlns:p14="http://schemas.microsoft.com/office/powerpoint/2010/main" val="170298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1066800" y="0"/>
            <a:ext cx="17221200" cy="1846659"/>
          </a:xfrm>
          <a:prstGeom prst="rect">
            <a:avLst/>
          </a:prstGeom>
        </p:spPr>
        <p:txBody>
          <a:bodyPr wrap="square" lIns="0" tIns="0" rIns="0" bIns="0" rtlCol="0" anchor="t">
            <a:spAutoFit/>
          </a:bodyPr>
          <a:lstStyle/>
          <a:p>
            <a:r>
              <a:rPr lang="en-US" sz="6000" dirty="0">
                <a:solidFill>
                  <a:srgbClr val="021662"/>
                </a:solidFill>
                <a:latin typeface="Nunito Sans Heavy"/>
              </a:rPr>
              <a:t>Comparison of Revenue and Challan Count Across Districts</a:t>
            </a: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5" name="Tableau - Segment1 - Tableau license expires in 3 days 2023-09-09 10-30-24">
            <a:hlinkClick r:id="" action="ppaction://media"/>
            <a:extLst>
              <a:ext uri="{FF2B5EF4-FFF2-40B4-BE49-F238E27FC236}">
                <a16:creationId xmlns:a16="http://schemas.microsoft.com/office/drawing/2014/main" id="{67D6E900-6D2E-2707-46BC-BE95E70BDC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6800" y="1846659"/>
            <a:ext cx="15011400" cy="7849711"/>
          </a:xfrm>
          <a:prstGeom prst="rect">
            <a:avLst/>
          </a:prstGeom>
        </p:spPr>
      </p:pic>
    </p:spTree>
    <p:extLst>
      <p:ext uri="{BB962C8B-B14F-4D97-AF65-F5344CB8AC3E}">
        <p14:creationId xmlns:p14="http://schemas.microsoft.com/office/powerpoint/2010/main" val="2576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710764"/>
            <a:ext cx="16992600" cy="1569660"/>
          </a:xfrm>
          <a:prstGeom prst="rect">
            <a:avLst/>
          </a:prstGeom>
          <a:noFill/>
        </p:spPr>
        <p:txBody>
          <a:bodyPr wrap="square">
            <a:spAutoFit/>
          </a:bodyPr>
          <a:lstStyle/>
          <a:p>
            <a:r>
              <a:rPr lang="en-US" sz="3200" dirty="0">
                <a:solidFill>
                  <a:schemeClr val="tx2">
                    <a:lumMod val="75000"/>
                  </a:schemeClr>
                </a:solidFill>
              </a:rPr>
              <a:t>5. How does the revenue generated from document registration compare to the revenue generated from e-stamp challans across districts?</a:t>
            </a:r>
            <a:endParaRPr lang="en-IN" sz="3200" dirty="0">
              <a:solidFill>
                <a:schemeClr val="tx2">
                  <a:lumMod val="75000"/>
                </a:schemeClr>
              </a:solidFill>
            </a:endParaRPr>
          </a:p>
          <a:p>
            <a:endParaRPr lang="en-IN" sz="3200" dirty="0">
              <a:solidFill>
                <a:schemeClr val="tx2">
                  <a:lumMod val="75000"/>
                </a:schemeClr>
              </a:solidFill>
            </a:endParaRPr>
          </a:p>
        </p:txBody>
      </p:sp>
      <p:sp>
        <p:nvSpPr>
          <p:cNvPr id="8" name="TextBox 7">
            <a:extLst>
              <a:ext uri="{FF2B5EF4-FFF2-40B4-BE49-F238E27FC236}">
                <a16:creationId xmlns:a16="http://schemas.microsoft.com/office/drawing/2014/main" id="{D05F3EFF-02CB-7400-2F9D-588BA79E7662}"/>
              </a:ext>
            </a:extLst>
          </p:cNvPr>
          <p:cNvSpPr txBox="1"/>
          <p:nvPr/>
        </p:nvSpPr>
        <p:spPr>
          <a:xfrm>
            <a:off x="533400" y="2960732"/>
            <a:ext cx="8458200" cy="2677656"/>
          </a:xfrm>
          <a:prstGeom prst="rect">
            <a:avLst/>
          </a:prstGeom>
          <a:noFill/>
        </p:spPr>
        <p:txBody>
          <a:bodyPr wrap="square">
            <a:spAutoFit/>
          </a:bodyPr>
          <a:lstStyle/>
          <a:p>
            <a:pPr marL="285750" indent="-285750">
              <a:buFont typeface="Arial" panose="020B0604020202020204" pitchFamily="34" charset="0"/>
              <a:buChar char="•"/>
            </a:pPr>
            <a:r>
              <a:rPr lang="en-US" sz="2800" dirty="0"/>
              <a:t>After e-stamp registration was introduced, this procedure overlaps with the document registration.</a:t>
            </a:r>
          </a:p>
          <a:p>
            <a:pPr marL="285750" indent="-285750">
              <a:buFont typeface="Arial" panose="020B0604020202020204" pitchFamily="34" charset="0"/>
              <a:buChar char="•"/>
            </a:pPr>
            <a:endParaRPr lang="en-US" sz="2800" dirty="0"/>
          </a:p>
          <a:p>
            <a:endParaRPr lang="en-US" sz="2800" dirty="0"/>
          </a:p>
          <a:p>
            <a:pPr marL="285750" indent="-285750">
              <a:buFont typeface="Arial" panose="020B0604020202020204" pitchFamily="34" charset="0"/>
              <a:buChar char="•"/>
            </a:pPr>
            <a:r>
              <a:rPr lang="en-US" sz="2800" dirty="0"/>
              <a:t>Starting from year 2022, e-stamp registration is slightly greater than the document registration.</a:t>
            </a:r>
            <a:endParaRPr lang="en-IN" sz="2800" dirty="0"/>
          </a:p>
        </p:txBody>
      </p:sp>
      <p:pic>
        <p:nvPicPr>
          <p:cNvPr id="10" name="Picture 9">
            <a:extLst>
              <a:ext uri="{FF2B5EF4-FFF2-40B4-BE49-F238E27FC236}">
                <a16:creationId xmlns:a16="http://schemas.microsoft.com/office/drawing/2014/main" id="{A2558FEF-0AEF-A695-2EB7-1ABDF104FFB2}"/>
              </a:ext>
            </a:extLst>
          </p:cNvPr>
          <p:cNvPicPr>
            <a:picLocks noChangeAspect="1"/>
          </p:cNvPicPr>
          <p:nvPr/>
        </p:nvPicPr>
        <p:blipFill>
          <a:blip r:embed="rId4"/>
          <a:stretch>
            <a:fillRect/>
          </a:stretch>
        </p:blipFill>
        <p:spPr>
          <a:xfrm>
            <a:off x="9111343" y="1939818"/>
            <a:ext cx="7141154" cy="7397140"/>
          </a:xfrm>
          <a:prstGeom prst="rect">
            <a:avLst/>
          </a:prstGeom>
        </p:spPr>
      </p:pic>
    </p:spTree>
    <p:extLst>
      <p:ext uri="{BB962C8B-B14F-4D97-AF65-F5344CB8AC3E}">
        <p14:creationId xmlns:p14="http://schemas.microsoft.com/office/powerpoint/2010/main" val="1776463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710764"/>
            <a:ext cx="16992600" cy="1569660"/>
          </a:xfrm>
          <a:prstGeom prst="rect">
            <a:avLst/>
          </a:prstGeom>
          <a:noFill/>
        </p:spPr>
        <p:txBody>
          <a:bodyPr wrap="square">
            <a:spAutoFit/>
          </a:bodyPr>
          <a:lstStyle/>
          <a:p>
            <a:r>
              <a:rPr lang="en-US" sz="3200" dirty="0">
                <a:solidFill>
                  <a:schemeClr val="tx2">
                    <a:lumMod val="75000"/>
                  </a:schemeClr>
                </a:solidFill>
              </a:rPr>
              <a:t>6. Is there any alteration of e-Stamp challan count and document registration count pattern since the implementation of e-Stamp challan? If so, what suggestions would you propose to the government?</a:t>
            </a:r>
            <a:endParaRPr lang="en-IN" sz="3200" dirty="0">
              <a:solidFill>
                <a:schemeClr val="tx2">
                  <a:lumMod val="75000"/>
                </a:schemeClr>
              </a:solidFill>
            </a:endParaRPr>
          </a:p>
          <a:p>
            <a:endParaRPr lang="en-IN" sz="3200" dirty="0">
              <a:solidFill>
                <a:schemeClr val="tx2">
                  <a:lumMod val="75000"/>
                </a:schemeClr>
              </a:solidFill>
            </a:endParaRPr>
          </a:p>
        </p:txBody>
      </p:sp>
      <p:sp>
        <p:nvSpPr>
          <p:cNvPr id="8" name="TextBox 7">
            <a:extLst>
              <a:ext uri="{FF2B5EF4-FFF2-40B4-BE49-F238E27FC236}">
                <a16:creationId xmlns:a16="http://schemas.microsoft.com/office/drawing/2014/main" id="{D05F3EFF-02CB-7400-2F9D-588BA79E7662}"/>
              </a:ext>
            </a:extLst>
          </p:cNvPr>
          <p:cNvSpPr txBox="1"/>
          <p:nvPr/>
        </p:nvSpPr>
        <p:spPr>
          <a:xfrm>
            <a:off x="533400" y="2960732"/>
            <a:ext cx="8458200" cy="3108543"/>
          </a:xfrm>
          <a:prstGeom prst="rect">
            <a:avLst/>
          </a:prstGeom>
          <a:noFill/>
        </p:spPr>
        <p:txBody>
          <a:bodyPr wrap="square">
            <a:spAutoFit/>
          </a:bodyPr>
          <a:lstStyle/>
          <a:p>
            <a:pPr marL="285750" indent="-285750">
              <a:buFont typeface="Arial" panose="020B0604020202020204" pitchFamily="34" charset="0"/>
              <a:buChar char="•"/>
            </a:pPr>
            <a:r>
              <a:rPr lang="en-US" sz="2800" dirty="0"/>
              <a:t>Document count has reduced since the introduction of e-stamp challan.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This shows that people are more interested in e-stamp challan.</a:t>
            </a:r>
            <a:endParaRPr lang="en-IN" sz="2800" dirty="0"/>
          </a:p>
          <a:p>
            <a:pPr marL="285750" indent="-285750">
              <a:buFont typeface="Arial" panose="020B0604020202020204" pitchFamily="34" charset="0"/>
              <a:buChar char="•"/>
            </a:pPr>
            <a:endParaRPr lang="en-IN" sz="2800" dirty="0"/>
          </a:p>
        </p:txBody>
      </p:sp>
      <p:pic>
        <p:nvPicPr>
          <p:cNvPr id="5" name="Picture 4">
            <a:extLst>
              <a:ext uri="{FF2B5EF4-FFF2-40B4-BE49-F238E27FC236}">
                <a16:creationId xmlns:a16="http://schemas.microsoft.com/office/drawing/2014/main" id="{EB2C1022-6F3F-FE7E-7406-B87DE44E63C8}"/>
              </a:ext>
            </a:extLst>
          </p:cNvPr>
          <p:cNvPicPr>
            <a:picLocks noChangeAspect="1"/>
          </p:cNvPicPr>
          <p:nvPr/>
        </p:nvPicPr>
        <p:blipFill>
          <a:blip r:embed="rId4"/>
          <a:stretch>
            <a:fillRect/>
          </a:stretch>
        </p:blipFill>
        <p:spPr>
          <a:xfrm>
            <a:off x="9303658" y="2245952"/>
            <a:ext cx="6859947" cy="6859947"/>
          </a:xfrm>
          <a:prstGeom prst="rect">
            <a:avLst/>
          </a:prstGeom>
        </p:spPr>
      </p:pic>
    </p:spTree>
    <p:extLst>
      <p:ext uri="{BB962C8B-B14F-4D97-AF65-F5344CB8AC3E}">
        <p14:creationId xmlns:p14="http://schemas.microsoft.com/office/powerpoint/2010/main" val="1013563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lden Gate Bridge Abstract Night Foggy Traffic Free Stock Photo | picjumbo">
            <a:extLst>
              <a:ext uri="{FF2B5EF4-FFF2-40B4-BE49-F238E27FC236}">
                <a16:creationId xmlns:a16="http://schemas.microsoft.com/office/drawing/2014/main" id="{3FD2BC12-DA5A-0FC6-EF2F-DCDD18113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18144" y="-1"/>
            <a:ext cx="18306144" cy="102920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6"/>
          <p:cNvGrpSpPr>
            <a:grpSpLocks noChangeAspect="1"/>
          </p:cNvGrpSpPr>
          <p:nvPr/>
        </p:nvGrpSpPr>
        <p:grpSpPr>
          <a:xfrm>
            <a:off x="11125200" y="342900"/>
            <a:ext cx="3339221" cy="333920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13" name="Freeform 13"/>
          <p:cNvSpPr/>
          <p:nvPr/>
        </p:nvSpPr>
        <p:spPr>
          <a:xfrm>
            <a:off x="11426718" y="1829911"/>
            <a:ext cx="831506" cy="800324"/>
          </a:xfrm>
          <a:custGeom>
            <a:avLst/>
            <a:gdLst/>
            <a:ahLst/>
            <a:cxnLst/>
            <a:rect l="l" t="t" r="r" b="b"/>
            <a:pathLst>
              <a:path w="831506" h="800324">
                <a:moveTo>
                  <a:pt x="0" y="0"/>
                </a:moveTo>
                <a:lnTo>
                  <a:pt x="831506" y="0"/>
                </a:lnTo>
                <a:lnTo>
                  <a:pt x="831506" y="800325"/>
                </a:lnTo>
                <a:lnTo>
                  <a:pt x="0" y="8003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Freeform 14"/>
          <p:cNvSpPr/>
          <p:nvPr/>
        </p:nvSpPr>
        <p:spPr>
          <a:xfrm>
            <a:off x="12559742" y="1835879"/>
            <a:ext cx="1313257" cy="533511"/>
          </a:xfrm>
          <a:custGeom>
            <a:avLst/>
            <a:gdLst/>
            <a:ahLst/>
            <a:cxnLst/>
            <a:rect l="l" t="t" r="r" b="b"/>
            <a:pathLst>
              <a:path w="1313257" h="533511">
                <a:moveTo>
                  <a:pt x="0" y="0"/>
                </a:moveTo>
                <a:lnTo>
                  <a:pt x="1313257" y="0"/>
                </a:lnTo>
                <a:lnTo>
                  <a:pt x="1313257" y="533511"/>
                </a:lnTo>
                <a:lnTo>
                  <a:pt x="0" y="533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p:cNvSpPr/>
          <p:nvPr/>
        </p:nvSpPr>
        <p:spPr>
          <a:xfrm>
            <a:off x="11842471" y="783077"/>
            <a:ext cx="1904677" cy="807107"/>
          </a:xfrm>
          <a:custGeom>
            <a:avLst/>
            <a:gdLst/>
            <a:ahLst/>
            <a:cxnLst/>
            <a:rect l="l" t="t" r="r" b="b"/>
            <a:pathLst>
              <a:path w="1904677" h="807107">
                <a:moveTo>
                  <a:pt x="0" y="0"/>
                </a:moveTo>
                <a:lnTo>
                  <a:pt x="1904677" y="0"/>
                </a:lnTo>
                <a:lnTo>
                  <a:pt x="1904677" y="807107"/>
                </a:lnTo>
                <a:lnTo>
                  <a:pt x="0" y="8071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0" name="TextBox 20"/>
          <p:cNvSpPr txBox="1"/>
          <p:nvPr/>
        </p:nvSpPr>
        <p:spPr>
          <a:xfrm>
            <a:off x="11270728" y="2642131"/>
            <a:ext cx="3048162" cy="455662"/>
          </a:xfrm>
          <a:prstGeom prst="rect">
            <a:avLst/>
          </a:prstGeom>
        </p:spPr>
        <p:txBody>
          <a:bodyPr lIns="0" tIns="0" rIns="0" bIns="0" rtlCol="0" anchor="t">
            <a:spAutoFit/>
          </a:bodyPr>
          <a:lstStyle/>
          <a:p>
            <a:pPr algn="ctr">
              <a:lnSpc>
                <a:spcPts val="3759"/>
              </a:lnSpc>
            </a:pPr>
            <a:r>
              <a:rPr lang="en-US" sz="2685" dirty="0">
                <a:solidFill>
                  <a:srgbClr val="021662"/>
                </a:solidFill>
                <a:latin typeface="Nunito Bold Bold"/>
              </a:rPr>
              <a:t>Transportation</a:t>
            </a:r>
          </a:p>
        </p:txBody>
      </p:sp>
      <p:grpSp>
        <p:nvGrpSpPr>
          <p:cNvPr id="23" name="Group 6">
            <a:extLst>
              <a:ext uri="{FF2B5EF4-FFF2-40B4-BE49-F238E27FC236}">
                <a16:creationId xmlns:a16="http://schemas.microsoft.com/office/drawing/2014/main" id="{FFE15AB1-41F8-410F-87CC-B2DFC8326762}"/>
              </a:ext>
            </a:extLst>
          </p:cNvPr>
          <p:cNvGrpSpPr/>
          <p:nvPr/>
        </p:nvGrpSpPr>
        <p:grpSpPr>
          <a:xfrm>
            <a:off x="457200" y="4457700"/>
            <a:ext cx="9296400" cy="4068378"/>
            <a:chOff x="0" y="0"/>
            <a:chExt cx="2321728" cy="503684"/>
          </a:xfrm>
        </p:grpSpPr>
        <p:sp>
          <p:nvSpPr>
            <p:cNvPr id="24" name="Freeform 7">
              <a:extLst>
                <a:ext uri="{FF2B5EF4-FFF2-40B4-BE49-F238E27FC236}">
                  <a16:creationId xmlns:a16="http://schemas.microsoft.com/office/drawing/2014/main" id="{D9A97880-A580-5065-5AFE-6C8BB921E7C9}"/>
                </a:ext>
              </a:extLst>
            </p:cNvPr>
            <p:cNvSpPr/>
            <p:nvPr/>
          </p:nvSpPr>
          <p:spPr>
            <a:xfrm>
              <a:off x="0" y="0"/>
              <a:ext cx="2321728" cy="503684"/>
            </a:xfrm>
            <a:custGeom>
              <a:avLst/>
              <a:gdLst/>
              <a:ahLst/>
              <a:cxnLst/>
              <a:rect l="l" t="t" r="r" b="b"/>
              <a:pathLst>
                <a:path w="2321728" h="503684">
                  <a:moveTo>
                    <a:pt x="28982" y="0"/>
                  </a:moveTo>
                  <a:lnTo>
                    <a:pt x="2292746" y="0"/>
                  </a:lnTo>
                  <a:cubicBezTo>
                    <a:pt x="2308752" y="0"/>
                    <a:pt x="2321728" y="12976"/>
                    <a:pt x="2321728" y="28982"/>
                  </a:cubicBezTo>
                  <a:lnTo>
                    <a:pt x="2321728" y="474703"/>
                  </a:lnTo>
                  <a:cubicBezTo>
                    <a:pt x="2321728" y="482389"/>
                    <a:pt x="2318674" y="489761"/>
                    <a:pt x="2313239" y="495196"/>
                  </a:cubicBezTo>
                  <a:cubicBezTo>
                    <a:pt x="2307804" y="500631"/>
                    <a:pt x="2300432" y="503684"/>
                    <a:pt x="2292746" y="503684"/>
                  </a:cubicBezTo>
                  <a:lnTo>
                    <a:pt x="28982" y="503684"/>
                  </a:lnTo>
                  <a:cubicBezTo>
                    <a:pt x="12976" y="503684"/>
                    <a:pt x="0" y="490709"/>
                    <a:pt x="0" y="474703"/>
                  </a:cubicBezTo>
                  <a:lnTo>
                    <a:pt x="0" y="28982"/>
                  </a:lnTo>
                  <a:cubicBezTo>
                    <a:pt x="0" y="12976"/>
                    <a:pt x="12976" y="0"/>
                    <a:pt x="28982" y="0"/>
                  </a:cubicBezTo>
                  <a:close/>
                </a:path>
              </a:pathLst>
            </a:custGeom>
            <a:solidFill>
              <a:srgbClr val="021662"/>
            </a:solidFill>
          </p:spPr>
          <p:txBody>
            <a:bodyPr/>
            <a:lstStyle/>
            <a:p>
              <a:endParaRPr lang="en-IN"/>
            </a:p>
          </p:txBody>
        </p:sp>
        <p:sp>
          <p:nvSpPr>
            <p:cNvPr id="25" name="TextBox 8">
              <a:extLst>
                <a:ext uri="{FF2B5EF4-FFF2-40B4-BE49-F238E27FC236}">
                  <a16:creationId xmlns:a16="http://schemas.microsoft.com/office/drawing/2014/main" id="{225FDF22-32CB-199C-96A6-B25BDAACF2F7}"/>
                </a:ext>
              </a:extLst>
            </p:cNvPr>
            <p:cNvSpPr txBox="1"/>
            <p:nvPr/>
          </p:nvSpPr>
          <p:spPr>
            <a:xfrm>
              <a:off x="0" y="38100"/>
              <a:ext cx="812800" cy="774700"/>
            </a:xfrm>
            <a:prstGeom prst="rect">
              <a:avLst/>
            </a:prstGeom>
          </p:spPr>
          <p:txBody>
            <a:bodyPr lIns="50800" tIns="50800" rIns="50800" bIns="50800" rtlCol="0" anchor="ctr"/>
            <a:lstStyle/>
            <a:p>
              <a:pPr algn="ctr">
                <a:lnSpc>
                  <a:spcPts val="1899"/>
                </a:lnSpc>
              </a:pPr>
              <a:endParaRPr/>
            </a:p>
          </p:txBody>
        </p:sp>
      </p:grpSp>
      <p:sp>
        <p:nvSpPr>
          <p:cNvPr id="26" name="TextBox 25">
            <a:extLst>
              <a:ext uri="{FF2B5EF4-FFF2-40B4-BE49-F238E27FC236}">
                <a16:creationId xmlns:a16="http://schemas.microsoft.com/office/drawing/2014/main" id="{4056EBFB-3EED-3C91-138F-FD8D9EAC3978}"/>
              </a:ext>
            </a:extLst>
          </p:cNvPr>
          <p:cNvSpPr txBox="1"/>
          <p:nvPr/>
        </p:nvSpPr>
        <p:spPr>
          <a:xfrm>
            <a:off x="872364" y="4991100"/>
            <a:ext cx="8229600" cy="2677656"/>
          </a:xfrm>
          <a:prstGeom prst="rect">
            <a:avLst/>
          </a:prstGeom>
          <a:noFill/>
        </p:spPr>
        <p:txBody>
          <a:bodyPr wrap="square" rtlCol="0">
            <a:spAutoFit/>
          </a:bodyPr>
          <a:lstStyle/>
          <a:p>
            <a:r>
              <a:rPr lang="en-US" sz="2800" dirty="0">
                <a:solidFill>
                  <a:schemeClr val="bg1"/>
                </a:solidFill>
              </a:rPr>
              <a:t>Fact transport dataset provides information about the individual vehicle sales data from the RTA(Regional Transport Authority) of the state of Telangana categorized by fuel type, vehicle class, seating capacity, and other general categories aggregated at the district and monthly level.</a:t>
            </a:r>
            <a:endParaRPr lang="en-IN" sz="2800" dirty="0">
              <a:solidFill>
                <a:schemeClr val="bg1"/>
              </a:solidFill>
            </a:endParaRPr>
          </a:p>
        </p:txBody>
      </p:sp>
    </p:spTree>
    <p:extLst>
      <p:ext uri="{BB962C8B-B14F-4D97-AF65-F5344CB8AC3E}">
        <p14:creationId xmlns:p14="http://schemas.microsoft.com/office/powerpoint/2010/main" val="30246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710764"/>
            <a:ext cx="16992600" cy="2062103"/>
          </a:xfrm>
          <a:prstGeom prst="rect">
            <a:avLst/>
          </a:prstGeom>
          <a:noFill/>
        </p:spPr>
        <p:txBody>
          <a:bodyPr wrap="square">
            <a:spAutoFit/>
          </a:bodyPr>
          <a:lstStyle/>
          <a:p>
            <a:r>
              <a:rPr lang="en-US" sz="3200" dirty="0">
                <a:solidFill>
                  <a:schemeClr val="tx2">
                    <a:lumMod val="75000"/>
                  </a:schemeClr>
                </a:solidFill>
              </a:rPr>
              <a:t>1.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 </a:t>
            </a:r>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Picture 5">
            <a:extLst>
              <a:ext uri="{FF2B5EF4-FFF2-40B4-BE49-F238E27FC236}">
                <a16:creationId xmlns:a16="http://schemas.microsoft.com/office/drawing/2014/main" id="{F6CC2F52-80A7-D9DE-36B0-445489744B81}"/>
              </a:ext>
            </a:extLst>
          </p:cNvPr>
          <p:cNvPicPr>
            <a:picLocks noChangeAspect="1"/>
          </p:cNvPicPr>
          <p:nvPr/>
        </p:nvPicPr>
        <p:blipFill>
          <a:blip r:embed="rId4"/>
          <a:stretch>
            <a:fillRect/>
          </a:stretch>
        </p:blipFill>
        <p:spPr>
          <a:xfrm>
            <a:off x="2438400" y="2315203"/>
            <a:ext cx="12496800" cy="3018849"/>
          </a:xfrm>
          <a:prstGeom prst="rect">
            <a:avLst/>
          </a:prstGeom>
        </p:spPr>
      </p:pic>
      <p:pic>
        <p:nvPicPr>
          <p:cNvPr id="9" name="Picture 8">
            <a:extLst>
              <a:ext uri="{FF2B5EF4-FFF2-40B4-BE49-F238E27FC236}">
                <a16:creationId xmlns:a16="http://schemas.microsoft.com/office/drawing/2014/main" id="{6E3A850D-DCAB-FC27-0A2C-33D5DF29E7A4}"/>
              </a:ext>
            </a:extLst>
          </p:cNvPr>
          <p:cNvPicPr>
            <a:picLocks noChangeAspect="1"/>
          </p:cNvPicPr>
          <p:nvPr/>
        </p:nvPicPr>
        <p:blipFill>
          <a:blip r:embed="rId5"/>
          <a:stretch>
            <a:fillRect/>
          </a:stretch>
        </p:blipFill>
        <p:spPr>
          <a:xfrm>
            <a:off x="2590800" y="5829300"/>
            <a:ext cx="12496799" cy="3018849"/>
          </a:xfrm>
          <a:prstGeom prst="rect">
            <a:avLst/>
          </a:prstGeom>
        </p:spPr>
      </p:pic>
    </p:spTree>
    <p:extLst>
      <p:ext uri="{BB962C8B-B14F-4D97-AF65-F5344CB8AC3E}">
        <p14:creationId xmlns:p14="http://schemas.microsoft.com/office/powerpoint/2010/main" val="376356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276600" y="1141805"/>
            <a:ext cx="12344400" cy="707886"/>
          </a:xfrm>
          <a:prstGeom prst="rect">
            <a:avLst/>
          </a:prstGeom>
          <a:noFill/>
        </p:spPr>
        <p:txBody>
          <a:bodyPr wrap="square">
            <a:spAutoFit/>
          </a:bodyPr>
          <a:lstStyle/>
          <a:p>
            <a:pPr algn="ctr"/>
            <a:r>
              <a:rPr lang="en-US" sz="4000" dirty="0">
                <a:solidFill>
                  <a:schemeClr val="tx2">
                    <a:lumMod val="75000"/>
                  </a:schemeClr>
                </a:solidFill>
              </a:rPr>
              <a:t>Sales Comparison of All Fuel Type Vehicles</a:t>
            </a:r>
            <a:endParaRPr lang="en-IN" sz="4000" dirty="0">
              <a:solidFill>
                <a:schemeClr val="tx2">
                  <a:lumMod val="75000"/>
                </a:schemeClr>
              </a:solidFill>
            </a:endParaRPr>
          </a:p>
        </p:txBody>
      </p:sp>
      <p:pic>
        <p:nvPicPr>
          <p:cNvPr id="5" name="Picture 4">
            <a:extLst>
              <a:ext uri="{FF2B5EF4-FFF2-40B4-BE49-F238E27FC236}">
                <a16:creationId xmlns:a16="http://schemas.microsoft.com/office/drawing/2014/main" id="{B495AE3A-C68E-4F03-A138-79AF5B0E6CC7}"/>
              </a:ext>
            </a:extLst>
          </p:cNvPr>
          <p:cNvPicPr>
            <a:picLocks noChangeAspect="1"/>
          </p:cNvPicPr>
          <p:nvPr/>
        </p:nvPicPr>
        <p:blipFill>
          <a:blip r:embed="rId4"/>
          <a:stretch>
            <a:fillRect/>
          </a:stretch>
        </p:blipFill>
        <p:spPr>
          <a:xfrm>
            <a:off x="1447800" y="2960732"/>
            <a:ext cx="15163800" cy="4503564"/>
          </a:xfrm>
          <a:prstGeom prst="rect">
            <a:avLst/>
          </a:prstGeom>
        </p:spPr>
      </p:pic>
    </p:spTree>
    <p:extLst>
      <p:ext uri="{BB962C8B-B14F-4D97-AF65-F5344CB8AC3E}">
        <p14:creationId xmlns:p14="http://schemas.microsoft.com/office/powerpoint/2010/main" val="130164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097365" y="190500"/>
            <a:ext cx="12344400" cy="707886"/>
          </a:xfrm>
          <a:prstGeom prst="rect">
            <a:avLst/>
          </a:prstGeom>
          <a:noFill/>
        </p:spPr>
        <p:txBody>
          <a:bodyPr wrap="square">
            <a:spAutoFit/>
          </a:bodyPr>
          <a:lstStyle/>
          <a:p>
            <a:pPr algn="ctr"/>
            <a:r>
              <a:rPr lang="en-US" sz="4000" dirty="0">
                <a:solidFill>
                  <a:schemeClr val="tx2">
                    <a:lumMod val="75000"/>
                  </a:schemeClr>
                </a:solidFill>
              </a:rPr>
              <a:t>Sales of Petrol and Diesel Type Vehicles</a:t>
            </a:r>
            <a:endParaRPr lang="en-IN" sz="4000" dirty="0">
              <a:solidFill>
                <a:schemeClr val="tx2">
                  <a:lumMod val="75000"/>
                </a:schemeClr>
              </a:solidFill>
            </a:endParaRPr>
          </a:p>
        </p:txBody>
      </p:sp>
      <p:pic>
        <p:nvPicPr>
          <p:cNvPr id="6" name="Picture 5">
            <a:extLst>
              <a:ext uri="{FF2B5EF4-FFF2-40B4-BE49-F238E27FC236}">
                <a16:creationId xmlns:a16="http://schemas.microsoft.com/office/drawing/2014/main" id="{C0629837-60FD-CBCF-E5A7-F798A26C4551}"/>
              </a:ext>
            </a:extLst>
          </p:cNvPr>
          <p:cNvPicPr>
            <a:picLocks noChangeAspect="1"/>
          </p:cNvPicPr>
          <p:nvPr/>
        </p:nvPicPr>
        <p:blipFill>
          <a:blip r:embed="rId4"/>
          <a:stretch>
            <a:fillRect/>
          </a:stretch>
        </p:blipFill>
        <p:spPr>
          <a:xfrm>
            <a:off x="1295400" y="1607316"/>
            <a:ext cx="8229600" cy="3851095"/>
          </a:xfrm>
          <a:prstGeom prst="rect">
            <a:avLst/>
          </a:prstGeom>
        </p:spPr>
      </p:pic>
      <p:sp>
        <p:nvSpPr>
          <p:cNvPr id="9" name="TextBox 8">
            <a:extLst>
              <a:ext uri="{FF2B5EF4-FFF2-40B4-BE49-F238E27FC236}">
                <a16:creationId xmlns:a16="http://schemas.microsoft.com/office/drawing/2014/main" id="{5F617667-B829-E25E-DD69-8D002F73238C}"/>
              </a:ext>
            </a:extLst>
          </p:cNvPr>
          <p:cNvSpPr txBox="1"/>
          <p:nvPr/>
        </p:nvSpPr>
        <p:spPr>
          <a:xfrm>
            <a:off x="9510486" y="2147869"/>
            <a:ext cx="8015514" cy="2677656"/>
          </a:xfrm>
          <a:prstGeom prst="rect">
            <a:avLst/>
          </a:prstGeom>
          <a:noFill/>
        </p:spPr>
        <p:txBody>
          <a:bodyPr wrap="square">
            <a:spAutoFit/>
          </a:bodyPr>
          <a:lstStyle/>
          <a:p>
            <a:pPr marL="285750" indent="-285750">
              <a:buFont typeface="Arial" panose="020B0604020202020204" pitchFamily="34" charset="0"/>
              <a:buChar char="•"/>
            </a:pPr>
            <a:r>
              <a:rPr lang="en-US" sz="2800" dirty="0"/>
              <a:t> The sales of petrol and diesel type vehicles are at  peak during October.</a:t>
            </a:r>
          </a:p>
          <a:p>
            <a:pPr marL="285750" indent="-285750">
              <a:buFont typeface="Arial" panose="020B0604020202020204" pitchFamily="34" charset="0"/>
              <a:buChar char="•"/>
            </a:pPr>
            <a:r>
              <a:rPr lang="en-US" sz="2800" dirty="0"/>
              <a:t> This could be due to discounts offered during  festive season.</a:t>
            </a:r>
          </a:p>
          <a:p>
            <a:pPr marL="285750" indent="-285750">
              <a:buFont typeface="Arial" panose="020B0604020202020204" pitchFamily="34" charset="0"/>
              <a:buChar char="•"/>
            </a:pPr>
            <a:r>
              <a:rPr lang="en-US" sz="2800" dirty="0"/>
              <a:t> The sales are also high at march because business   people buy vehicles during march for tax benefits.</a:t>
            </a:r>
            <a:endParaRPr lang="en-IN" sz="2800" dirty="0"/>
          </a:p>
        </p:txBody>
      </p:sp>
      <p:pic>
        <p:nvPicPr>
          <p:cNvPr id="10" name="Picture 9">
            <a:extLst>
              <a:ext uri="{FF2B5EF4-FFF2-40B4-BE49-F238E27FC236}">
                <a16:creationId xmlns:a16="http://schemas.microsoft.com/office/drawing/2014/main" id="{63B13F3F-BBFF-3BDD-8E00-B3C2BDF62C4B}"/>
              </a:ext>
            </a:extLst>
          </p:cNvPr>
          <p:cNvPicPr>
            <a:picLocks noChangeAspect="1"/>
          </p:cNvPicPr>
          <p:nvPr/>
        </p:nvPicPr>
        <p:blipFill>
          <a:blip r:embed="rId5"/>
          <a:stretch>
            <a:fillRect/>
          </a:stretch>
        </p:blipFill>
        <p:spPr>
          <a:xfrm>
            <a:off x="1549400" y="6016014"/>
            <a:ext cx="7620000" cy="3594693"/>
          </a:xfrm>
          <a:prstGeom prst="rect">
            <a:avLst/>
          </a:prstGeom>
        </p:spPr>
      </p:pic>
      <p:sp>
        <p:nvSpPr>
          <p:cNvPr id="12" name="TextBox 11">
            <a:extLst>
              <a:ext uri="{FF2B5EF4-FFF2-40B4-BE49-F238E27FC236}">
                <a16:creationId xmlns:a16="http://schemas.microsoft.com/office/drawing/2014/main" id="{48420D36-BEE7-CCDB-928B-66C158CF1F19}"/>
              </a:ext>
            </a:extLst>
          </p:cNvPr>
          <p:cNvSpPr txBox="1"/>
          <p:nvPr/>
        </p:nvSpPr>
        <p:spPr>
          <a:xfrm>
            <a:off x="9563100" y="6438900"/>
            <a:ext cx="6754206" cy="954107"/>
          </a:xfrm>
          <a:prstGeom prst="rect">
            <a:avLst/>
          </a:prstGeom>
          <a:noFill/>
        </p:spPr>
        <p:txBody>
          <a:bodyPr wrap="square">
            <a:spAutoFit/>
          </a:bodyPr>
          <a:lstStyle/>
          <a:p>
            <a:pPr marL="457200" indent="-457200">
              <a:buFont typeface="Arial" panose="020B0604020202020204" pitchFamily="34" charset="0"/>
              <a:buChar char="•"/>
            </a:pPr>
            <a:r>
              <a:rPr lang="en-US" sz="2800" dirty="0"/>
              <a:t>The sales of petrol and diesel type vehicles are low during the holidays.</a:t>
            </a:r>
          </a:p>
        </p:txBody>
      </p:sp>
    </p:spTree>
    <p:extLst>
      <p:ext uri="{BB962C8B-B14F-4D97-AF65-F5344CB8AC3E}">
        <p14:creationId xmlns:p14="http://schemas.microsoft.com/office/powerpoint/2010/main" val="16546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097365" y="190500"/>
            <a:ext cx="12344400" cy="707886"/>
          </a:xfrm>
          <a:prstGeom prst="rect">
            <a:avLst/>
          </a:prstGeom>
          <a:noFill/>
        </p:spPr>
        <p:txBody>
          <a:bodyPr wrap="square">
            <a:spAutoFit/>
          </a:bodyPr>
          <a:lstStyle/>
          <a:p>
            <a:pPr algn="ctr"/>
            <a:r>
              <a:rPr lang="en-US" sz="4000" dirty="0">
                <a:solidFill>
                  <a:schemeClr val="tx2">
                    <a:lumMod val="75000"/>
                  </a:schemeClr>
                </a:solidFill>
              </a:rPr>
              <a:t>Sales of Electric and Other Fuel Type Vehicles</a:t>
            </a:r>
            <a:endParaRPr lang="en-IN" sz="4000" dirty="0">
              <a:solidFill>
                <a:schemeClr val="tx2">
                  <a:lumMod val="75000"/>
                </a:schemeClr>
              </a:solidFill>
            </a:endParaRPr>
          </a:p>
        </p:txBody>
      </p:sp>
      <p:sp>
        <p:nvSpPr>
          <p:cNvPr id="9" name="TextBox 8">
            <a:extLst>
              <a:ext uri="{FF2B5EF4-FFF2-40B4-BE49-F238E27FC236}">
                <a16:creationId xmlns:a16="http://schemas.microsoft.com/office/drawing/2014/main" id="{5F617667-B829-E25E-DD69-8D002F73238C}"/>
              </a:ext>
            </a:extLst>
          </p:cNvPr>
          <p:cNvSpPr txBox="1"/>
          <p:nvPr/>
        </p:nvSpPr>
        <p:spPr>
          <a:xfrm>
            <a:off x="9510486" y="2147869"/>
            <a:ext cx="8015514" cy="2246769"/>
          </a:xfrm>
          <a:prstGeom prst="rect">
            <a:avLst/>
          </a:prstGeom>
          <a:noFill/>
        </p:spPr>
        <p:txBody>
          <a:bodyPr wrap="square">
            <a:spAutoFit/>
          </a:bodyPr>
          <a:lstStyle/>
          <a:p>
            <a:pPr marL="457200" indent="-457200">
              <a:buFont typeface="Arial" panose="020B0604020202020204" pitchFamily="34" charset="0"/>
              <a:buChar char="•"/>
            </a:pPr>
            <a:r>
              <a:rPr lang="en-US" sz="2800" dirty="0"/>
              <a:t>The sales of electric and other fuel type vehicles are high during August and March.</a:t>
            </a:r>
          </a:p>
          <a:p>
            <a:pPr marL="457200" indent="-457200">
              <a:buFont typeface="Arial" panose="020B0604020202020204" pitchFamily="34" charset="0"/>
              <a:buChar char="•"/>
            </a:pPr>
            <a:r>
              <a:rPr lang="en-US" sz="2800" dirty="0"/>
              <a:t>The sales are high at march because business people buy vehicles during march for tax benefits.</a:t>
            </a:r>
            <a:endParaRPr lang="en-IN" sz="2800" dirty="0"/>
          </a:p>
          <a:p>
            <a:pPr marL="457200" indent="-457200">
              <a:buFont typeface="Arial" panose="020B0604020202020204" pitchFamily="34" charset="0"/>
              <a:buChar char="•"/>
            </a:pPr>
            <a:endParaRPr lang="en-IN" sz="2800" dirty="0"/>
          </a:p>
        </p:txBody>
      </p:sp>
      <p:sp>
        <p:nvSpPr>
          <p:cNvPr id="12" name="TextBox 11">
            <a:extLst>
              <a:ext uri="{FF2B5EF4-FFF2-40B4-BE49-F238E27FC236}">
                <a16:creationId xmlns:a16="http://schemas.microsoft.com/office/drawing/2014/main" id="{48420D36-BEE7-CCDB-928B-66C158CF1F19}"/>
              </a:ext>
            </a:extLst>
          </p:cNvPr>
          <p:cNvSpPr txBox="1"/>
          <p:nvPr/>
        </p:nvSpPr>
        <p:spPr>
          <a:xfrm>
            <a:off x="9829800" y="5981700"/>
            <a:ext cx="6754206" cy="1384995"/>
          </a:xfrm>
          <a:prstGeom prst="rect">
            <a:avLst/>
          </a:prstGeom>
          <a:noFill/>
        </p:spPr>
        <p:txBody>
          <a:bodyPr wrap="square">
            <a:spAutoFit/>
          </a:bodyPr>
          <a:lstStyle/>
          <a:p>
            <a:pPr marL="457200" indent="-457200">
              <a:buFont typeface="Arial" panose="020B0604020202020204" pitchFamily="34" charset="0"/>
              <a:buChar char="•"/>
            </a:pPr>
            <a:r>
              <a:rPr lang="en-US" sz="2800" dirty="0"/>
              <a:t>The sales of electric and other fuel type vehicles are low during the holidays.</a:t>
            </a:r>
            <a:endParaRPr lang="en-IN" sz="2800" dirty="0"/>
          </a:p>
          <a:p>
            <a:endParaRPr lang="en-IN" sz="2800" dirty="0"/>
          </a:p>
        </p:txBody>
      </p:sp>
      <p:pic>
        <p:nvPicPr>
          <p:cNvPr id="5" name="Picture 4">
            <a:extLst>
              <a:ext uri="{FF2B5EF4-FFF2-40B4-BE49-F238E27FC236}">
                <a16:creationId xmlns:a16="http://schemas.microsoft.com/office/drawing/2014/main" id="{A502D74C-498A-DF8A-36A1-75F51F3D1EEB}"/>
              </a:ext>
            </a:extLst>
          </p:cNvPr>
          <p:cNvPicPr>
            <a:picLocks noChangeAspect="1"/>
          </p:cNvPicPr>
          <p:nvPr/>
        </p:nvPicPr>
        <p:blipFill>
          <a:blip r:embed="rId4"/>
          <a:stretch>
            <a:fillRect/>
          </a:stretch>
        </p:blipFill>
        <p:spPr>
          <a:xfrm>
            <a:off x="1418639" y="1287052"/>
            <a:ext cx="7620000" cy="3633007"/>
          </a:xfrm>
          <a:prstGeom prst="rect">
            <a:avLst/>
          </a:prstGeom>
        </p:spPr>
      </p:pic>
      <p:pic>
        <p:nvPicPr>
          <p:cNvPr id="8" name="Picture 7">
            <a:extLst>
              <a:ext uri="{FF2B5EF4-FFF2-40B4-BE49-F238E27FC236}">
                <a16:creationId xmlns:a16="http://schemas.microsoft.com/office/drawing/2014/main" id="{302A0F25-1406-5835-75AC-0E0089493260}"/>
              </a:ext>
            </a:extLst>
          </p:cNvPr>
          <p:cNvPicPr>
            <a:picLocks noChangeAspect="1"/>
          </p:cNvPicPr>
          <p:nvPr/>
        </p:nvPicPr>
        <p:blipFill>
          <a:blip r:embed="rId5"/>
          <a:stretch>
            <a:fillRect/>
          </a:stretch>
        </p:blipFill>
        <p:spPr>
          <a:xfrm>
            <a:off x="1418638" y="5308725"/>
            <a:ext cx="7877761" cy="3756347"/>
          </a:xfrm>
          <a:prstGeom prst="rect">
            <a:avLst/>
          </a:prstGeom>
        </p:spPr>
      </p:pic>
    </p:spTree>
    <p:extLst>
      <p:ext uri="{BB962C8B-B14F-4D97-AF65-F5344CB8AC3E}">
        <p14:creationId xmlns:p14="http://schemas.microsoft.com/office/powerpoint/2010/main" val="7528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235641" y="258763"/>
            <a:ext cx="9080214" cy="1377949"/>
          </a:xfrm>
          <a:prstGeom prst="rect">
            <a:avLst/>
          </a:prstGeom>
        </p:spPr>
        <p:txBody>
          <a:bodyPr lIns="0" tIns="0" rIns="0" bIns="0" rtlCol="0" anchor="t">
            <a:spAutoFit/>
          </a:bodyPr>
          <a:lstStyle/>
          <a:p>
            <a:pPr algn="ctr">
              <a:lnSpc>
                <a:spcPts val="11200"/>
              </a:lnSpc>
            </a:pPr>
            <a:r>
              <a:rPr lang="en-US" sz="8000">
                <a:solidFill>
                  <a:srgbClr val="021662"/>
                </a:solidFill>
                <a:latin typeface="Nunito Sans Heavy"/>
              </a:rPr>
              <a:t>Overview</a:t>
            </a: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414283" y="2658151"/>
            <a:ext cx="17873717" cy="4780915"/>
          </a:xfrm>
          <a:prstGeom prst="rect">
            <a:avLst/>
          </a:prstGeom>
        </p:spPr>
        <p:txBody>
          <a:bodyPr lIns="0" tIns="0" rIns="0" bIns="0" rtlCol="0" anchor="t">
            <a:spAutoFit/>
          </a:bodyPr>
          <a:lstStyle/>
          <a:p>
            <a:pPr>
              <a:lnSpc>
                <a:spcPts val="4759"/>
              </a:lnSpc>
            </a:pPr>
            <a:r>
              <a:rPr lang="en-US" sz="3399">
                <a:solidFill>
                  <a:srgbClr val="000000"/>
                </a:solidFill>
                <a:latin typeface="Canva Sans"/>
              </a:rPr>
              <a:t>The Telangana government and Codebasics have collaborated to offer a special opportunity called </a:t>
            </a:r>
            <a:r>
              <a:rPr lang="en-US" sz="3399">
                <a:solidFill>
                  <a:srgbClr val="000000"/>
                </a:solidFill>
                <a:latin typeface="Canva Sans Bold"/>
              </a:rPr>
              <a:t>Resume Project</a:t>
            </a:r>
            <a:r>
              <a:rPr lang="en-US" sz="3399">
                <a:solidFill>
                  <a:srgbClr val="000000"/>
                </a:solidFill>
                <a:latin typeface="Canva Sans"/>
              </a:rPr>
              <a:t> to all the data enthusiasts out there.</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a:rPr>
              <a:t>They have provided real time data sets and a chance to present our insights to top level management.</a:t>
            </a:r>
          </a:p>
          <a:p>
            <a:pPr>
              <a:lnSpc>
                <a:spcPts val="4759"/>
              </a:lnSpc>
            </a:pPr>
            <a:endParaRPr lang="en-US" sz="3399">
              <a:solidFill>
                <a:srgbClr val="000000"/>
              </a:solidFill>
              <a:latin typeface="Canva Sans"/>
            </a:endParaRPr>
          </a:p>
          <a:p>
            <a:pPr marL="0" lvl="0" indent="0">
              <a:lnSpc>
                <a:spcPts val="4759"/>
              </a:lnSpc>
              <a:spcBef>
                <a:spcPct val="0"/>
              </a:spcBef>
            </a:pPr>
            <a:r>
              <a:rPr lang="en-US" sz="3399">
                <a:solidFill>
                  <a:srgbClr val="000000"/>
                </a:solidFill>
                <a:latin typeface="Canva Sans"/>
              </a:rPr>
              <a:t>We can use any tool of our choice (Python, SQL, PowerBI, Tableau, Excel, PowerPoint) to analyze and answer their 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5">
            <a:extLst>
              <a:ext uri="{FF2B5EF4-FFF2-40B4-BE49-F238E27FC236}">
                <a16:creationId xmlns:a16="http://schemas.microsoft.com/office/drawing/2014/main" id="{CD5582FB-3DBC-4084-44C0-353AEA65687E}"/>
              </a:ext>
            </a:extLst>
          </p:cNvPr>
          <p:cNvSpPr txBox="1"/>
          <p:nvPr/>
        </p:nvSpPr>
        <p:spPr>
          <a:xfrm>
            <a:off x="838200" y="2901497"/>
            <a:ext cx="160020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All districts prefer Motor Cycle.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err="1"/>
              <a:t>Jayashankar</a:t>
            </a:r>
            <a:r>
              <a:rPr lang="en-US" sz="2800" dirty="0"/>
              <a:t> </a:t>
            </a:r>
            <a:r>
              <a:rPr lang="en-US" sz="2800" dirty="0" err="1"/>
              <a:t>Bhupalpally</a:t>
            </a:r>
            <a:r>
              <a:rPr lang="en-US" sz="2800" dirty="0"/>
              <a:t> and </a:t>
            </a:r>
            <a:r>
              <a:rPr lang="en-US" sz="2800" dirty="0" err="1"/>
              <a:t>Jangoan</a:t>
            </a:r>
            <a:r>
              <a:rPr lang="en-US" sz="2800" dirty="0"/>
              <a:t> prefer agriculture vehicles as the second most.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All the remaining districts prefer Motor car as the second most.</a:t>
            </a:r>
            <a:endParaRPr lang="en-IN" sz="2800" dirty="0"/>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1569660"/>
          </a:xfrm>
          <a:prstGeom prst="rect">
            <a:avLst/>
          </a:prstGeom>
          <a:noFill/>
        </p:spPr>
        <p:txBody>
          <a:bodyPr wrap="square">
            <a:spAutoFit/>
          </a:bodyPr>
          <a:lstStyle/>
          <a:p>
            <a:r>
              <a:rPr lang="en-US" sz="3200" dirty="0">
                <a:solidFill>
                  <a:schemeClr val="tx2">
                    <a:lumMod val="75000"/>
                  </a:schemeClr>
                </a:solidFill>
              </a:rPr>
              <a:t>2. How does the distribution of vehicles vary by vehicle class (</a:t>
            </a:r>
            <a:r>
              <a:rPr lang="en-US" sz="3200" dirty="0" err="1">
                <a:solidFill>
                  <a:schemeClr val="tx2">
                    <a:lumMod val="75000"/>
                  </a:schemeClr>
                </a:solidFill>
              </a:rPr>
              <a:t>MotorCycle</a:t>
            </a:r>
            <a:r>
              <a:rPr lang="en-US" sz="3200" dirty="0">
                <a:solidFill>
                  <a:schemeClr val="tx2">
                    <a:lumMod val="75000"/>
                  </a:schemeClr>
                </a:solidFill>
              </a:rPr>
              <a:t>, </a:t>
            </a:r>
            <a:r>
              <a:rPr lang="en-US" sz="3200" dirty="0" err="1">
                <a:solidFill>
                  <a:schemeClr val="tx2">
                    <a:lumMod val="75000"/>
                  </a:schemeClr>
                </a:solidFill>
              </a:rPr>
              <a:t>MotorCar</a:t>
            </a:r>
            <a:r>
              <a:rPr lang="en-US" sz="3200" dirty="0">
                <a:solidFill>
                  <a:schemeClr val="tx2">
                    <a:lumMod val="75000"/>
                  </a:schemeClr>
                </a:solidFill>
              </a:rPr>
              <a:t>, </a:t>
            </a:r>
            <a:r>
              <a:rPr lang="en-US" sz="3200" dirty="0" err="1">
                <a:solidFill>
                  <a:schemeClr val="tx2">
                    <a:lumMod val="75000"/>
                  </a:schemeClr>
                </a:solidFill>
              </a:rPr>
              <a:t>AutoRickshaw</a:t>
            </a:r>
            <a:r>
              <a:rPr lang="en-US" sz="3200" dirty="0">
                <a:solidFill>
                  <a:schemeClr val="tx2">
                    <a:lumMod val="75000"/>
                  </a:schemeClr>
                </a:solidFill>
              </a:rPr>
              <a:t>, Agriculture) across different districts? Are there any districts with a predominant preference for a specific vehicle class? Consider FY 2022 for analysis.</a:t>
            </a:r>
            <a:endParaRPr lang="en-IN" sz="3200" dirty="0">
              <a:solidFill>
                <a:schemeClr val="tx2">
                  <a:lumMod val="75000"/>
                </a:schemeClr>
              </a:solidFill>
            </a:endParaRPr>
          </a:p>
        </p:txBody>
      </p:sp>
    </p:spTree>
    <p:extLst>
      <p:ext uri="{BB962C8B-B14F-4D97-AF65-F5344CB8AC3E}">
        <p14:creationId xmlns:p14="http://schemas.microsoft.com/office/powerpoint/2010/main" val="427628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100392" y="322350"/>
            <a:ext cx="12344400" cy="707886"/>
          </a:xfrm>
          <a:prstGeom prst="rect">
            <a:avLst/>
          </a:prstGeom>
          <a:noFill/>
        </p:spPr>
        <p:txBody>
          <a:bodyPr wrap="square">
            <a:spAutoFit/>
          </a:bodyPr>
          <a:lstStyle/>
          <a:p>
            <a:pPr algn="ctr"/>
            <a:r>
              <a:rPr lang="en-US" sz="4000" dirty="0">
                <a:solidFill>
                  <a:schemeClr val="tx2">
                    <a:lumMod val="75000"/>
                  </a:schemeClr>
                </a:solidFill>
              </a:rPr>
              <a:t>Vehicle Preference in Various Districts</a:t>
            </a:r>
            <a:endParaRPr lang="en-IN" sz="4000" dirty="0">
              <a:solidFill>
                <a:schemeClr val="tx2">
                  <a:lumMod val="75000"/>
                </a:schemeClr>
              </a:solidFill>
            </a:endParaRPr>
          </a:p>
        </p:txBody>
      </p:sp>
      <p:pic>
        <p:nvPicPr>
          <p:cNvPr id="6" name="Tableau - Segment2 - Tableau license expires in 3 days 2023-09-09 11-12-14">
            <a:hlinkClick r:id="" action="ppaction://media"/>
            <a:extLst>
              <a:ext uri="{FF2B5EF4-FFF2-40B4-BE49-F238E27FC236}">
                <a16:creationId xmlns:a16="http://schemas.microsoft.com/office/drawing/2014/main" id="{DC5895E8-92AF-99FE-EFD5-8A881396CEB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 y="1411393"/>
            <a:ext cx="14859000" cy="7770019"/>
          </a:xfrm>
          <a:prstGeom prst="rect">
            <a:avLst/>
          </a:prstGeom>
        </p:spPr>
      </p:pic>
    </p:spTree>
    <p:extLst>
      <p:ext uri="{BB962C8B-B14F-4D97-AF65-F5344CB8AC3E}">
        <p14:creationId xmlns:p14="http://schemas.microsoft.com/office/powerpoint/2010/main" val="333777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062103"/>
          </a:xfrm>
          <a:prstGeom prst="rect">
            <a:avLst/>
          </a:prstGeom>
          <a:noFill/>
        </p:spPr>
        <p:txBody>
          <a:bodyPr wrap="square">
            <a:spAutoFit/>
          </a:bodyPr>
          <a:lstStyle/>
          <a:p>
            <a:r>
              <a:rPr lang="en-US" sz="3200" dirty="0">
                <a:solidFill>
                  <a:schemeClr val="tx2">
                    <a:lumMod val="75000"/>
                  </a:schemeClr>
                </a:solidFill>
              </a:rPr>
              <a:t>3. List down the top 3 and bottom 3 districts that have shown the highest and lowest vehicle sales growth during FY 2022 compared to FY 2021? (Consider and compare categories: Petrol, Diesel and Electric) </a:t>
            </a:r>
            <a:endParaRPr lang="en-IN" sz="3200" dirty="0">
              <a:solidFill>
                <a:schemeClr val="tx2">
                  <a:lumMod val="75000"/>
                </a:schemeClr>
              </a:solidFill>
            </a:endParaRPr>
          </a:p>
          <a:p>
            <a:endParaRPr lang="en-IN" sz="3200" dirty="0">
              <a:solidFill>
                <a:schemeClr val="tx2">
                  <a:lumMod val="75000"/>
                </a:schemeClr>
              </a:solidFill>
            </a:endParaRPr>
          </a:p>
        </p:txBody>
      </p:sp>
      <p:pic>
        <p:nvPicPr>
          <p:cNvPr id="5" name="Picture 4">
            <a:extLst>
              <a:ext uri="{FF2B5EF4-FFF2-40B4-BE49-F238E27FC236}">
                <a16:creationId xmlns:a16="http://schemas.microsoft.com/office/drawing/2014/main" id="{60212BB1-77DB-BD37-B1DB-D61512E29443}"/>
              </a:ext>
            </a:extLst>
          </p:cNvPr>
          <p:cNvPicPr>
            <a:picLocks noChangeAspect="1"/>
          </p:cNvPicPr>
          <p:nvPr/>
        </p:nvPicPr>
        <p:blipFill>
          <a:blip r:embed="rId4"/>
          <a:stretch>
            <a:fillRect/>
          </a:stretch>
        </p:blipFill>
        <p:spPr>
          <a:xfrm>
            <a:off x="878335" y="2176221"/>
            <a:ext cx="14408855" cy="6548679"/>
          </a:xfrm>
          <a:prstGeom prst="rect">
            <a:avLst/>
          </a:prstGeom>
        </p:spPr>
      </p:pic>
    </p:spTree>
    <p:extLst>
      <p:ext uri="{BB962C8B-B14F-4D97-AF65-F5344CB8AC3E}">
        <p14:creationId xmlns:p14="http://schemas.microsoft.com/office/powerpoint/2010/main" val="239567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8" name="Group 8"/>
          <p:cNvGrpSpPr>
            <a:grpSpLocks noChangeAspect="1"/>
          </p:cNvGrpSpPr>
          <p:nvPr/>
        </p:nvGrpSpPr>
        <p:grpSpPr>
          <a:xfrm>
            <a:off x="1517310" y="435953"/>
            <a:ext cx="3339221" cy="333920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16" name="Freeform 16"/>
          <p:cNvSpPr/>
          <p:nvPr/>
        </p:nvSpPr>
        <p:spPr>
          <a:xfrm>
            <a:off x="2411054" y="934695"/>
            <a:ext cx="1365001" cy="1365001"/>
          </a:xfrm>
          <a:custGeom>
            <a:avLst/>
            <a:gdLst/>
            <a:ahLst/>
            <a:cxnLst/>
            <a:rect l="l" t="t" r="r" b="b"/>
            <a:pathLst>
              <a:path w="1365001" h="1365001">
                <a:moveTo>
                  <a:pt x="0" y="0"/>
                </a:moveTo>
                <a:lnTo>
                  <a:pt x="1365001" y="0"/>
                </a:lnTo>
                <a:lnTo>
                  <a:pt x="1365001" y="1365001"/>
                </a:lnTo>
                <a:lnTo>
                  <a:pt x="0" y="1365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1" name="TextBox 21"/>
          <p:cNvSpPr txBox="1"/>
          <p:nvPr/>
        </p:nvSpPr>
        <p:spPr>
          <a:xfrm>
            <a:off x="1662839" y="2506884"/>
            <a:ext cx="3048162" cy="455662"/>
          </a:xfrm>
          <a:prstGeom prst="rect">
            <a:avLst/>
          </a:prstGeom>
        </p:spPr>
        <p:txBody>
          <a:bodyPr lIns="0" tIns="0" rIns="0" bIns="0" rtlCol="0" anchor="t">
            <a:spAutoFit/>
          </a:bodyPr>
          <a:lstStyle/>
          <a:p>
            <a:pPr algn="ctr">
              <a:lnSpc>
                <a:spcPts val="3759"/>
              </a:lnSpc>
            </a:pPr>
            <a:r>
              <a:rPr lang="en-US" sz="2685" dirty="0">
                <a:solidFill>
                  <a:srgbClr val="021662"/>
                </a:solidFill>
                <a:latin typeface="Nunito Bold Bold"/>
              </a:rPr>
              <a:t>Industry</a:t>
            </a:r>
          </a:p>
        </p:txBody>
      </p:sp>
      <p:sp>
        <p:nvSpPr>
          <p:cNvPr id="23" name="TextBox 22">
            <a:extLst>
              <a:ext uri="{FF2B5EF4-FFF2-40B4-BE49-F238E27FC236}">
                <a16:creationId xmlns:a16="http://schemas.microsoft.com/office/drawing/2014/main" id="{7382EC64-15C6-5180-EC40-5DC2FFBFA866}"/>
              </a:ext>
            </a:extLst>
          </p:cNvPr>
          <p:cNvSpPr txBox="1"/>
          <p:nvPr/>
        </p:nvSpPr>
        <p:spPr>
          <a:xfrm>
            <a:off x="5334000" y="647700"/>
            <a:ext cx="121920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TS-</a:t>
            </a:r>
            <a:r>
              <a:rPr lang="en-US" sz="2400" dirty="0" err="1"/>
              <a:t>iPASS</a:t>
            </a:r>
            <a:r>
              <a:rPr lang="en-US" sz="2400" dirty="0"/>
              <a:t> dataset in Telangana comprises data concerning units or businesses established within the state under the "Industrial Project Approval and Self-Certification System" (</a:t>
            </a:r>
            <a:r>
              <a:rPr lang="en-US" sz="2400" dirty="0" err="1"/>
              <a:t>iPASS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government initiative aims to foster industrial growth and investment by streamlining project approvals and enabling self-certification for businesses.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dataset has the investment and employment information of the following 20 sectors.</a:t>
            </a:r>
            <a:endParaRPr lang="en-IN" sz="2400" dirty="0"/>
          </a:p>
        </p:txBody>
      </p:sp>
      <p:sp>
        <p:nvSpPr>
          <p:cNvPr id="24" name="TextBox 23">
            <a:extLst>
              <a:ext uri="{FF2B5EF4-FFF2-40B4-BE49-F238E27FC236}">
                <a16:creationId xmlns:a16="http://schemas.microsoft.com/office/drawing/2014/main" id="{28130C3E-895D-EE4F-9835-52804876A791}"/>
              </a:ext>
            </a:extLst>
          </p:cNvPr>
          <p:cNvSpPr txBox="1"/>
          <p:nvPr/>
        </p:nvSpPr>
        <p:spPr>
          <a:xfrm>
            <a:off x="457200" y="4838700"/>
            <a:ext cx="7924800" cy="4431983"/>
          </a:xfrm>
          <a:prstGeom prst="rect">
            <a:avLst/>
          </a:prstGeom>
          <a:noFill/>
        </p:spPr>
        <p:txBody>
          <a:bodyPr wrap="square" rtlCol="0">
            <a:spAutoFit/>
          </a:bodyPr>
          <a:lstStyle/>
          <a:p>
            <a:pPr marL="342900" indent="-342900">
              <a:buFont typeface="+mj-lt"/>
              <a:buAutoNum type="arabicPeriod"/>
            </a:pPr>
            <a:r>
              <a:rPr lang="en-US" sz="2400" dirty="0" err="1"/>
              <a:t>Agro</a:t>
            </a:r>
            <a:r>
              <a:rPr lang="en-US" sz="2400" dirty="0"/>
              <a:t> based incl cold storages</a:t>
            </a:r>
          </a:p>
          <a:p>
            <a:pPr marL="342900" indent="-342900">
              <a:buFont typeface="+mj-lt"/>
              <a:buAutoNum type="arabicPeriod"/>
            </a:pPr>
            <a:r>
              <a:rPr lang="en-US" sz="2400" dirty="0"/>
              <a:t>Automobile</a:t>
            </a:r>
          </a:p>
          <a:p>
            <a:pPr marL="342900" indent="-342900">
              <a:buFont typeface="+mj-lt"/>
              <a:buAutoNum type="arabicPeriod"/>
            </a:pPr>
            <a:r>
              <a:rPr lang="en-US" sz="2400" dirty="0"/>
              <a:t>Beverages</a:t>
            </a:r>
          </a:p>
          <a:p>
            <a:pPr marL="342900" indent="-342900">
              <a:buFont typeface="+mj-lt"/>
              <a:buAutoNum type="arabicPeriod"/>
            </a:pPr>
            <a:r>
              <a:rPr lang="en-US" sz="2400" dirty="0"/>
              <a:t>Cement, Cement &amp; Concrete products, Fly Ash products</a:t>
            </a:r>
          </a:p>
          <a:p>
            <a:pPr marL="342900" indent="-342900">
              <a:buFont typeface="+mj-lt"/>
              <a:buAutoNum type="arabicPeriod"/>
            </a:pPr>
            <a:r>
              <a:rPr lang="en-US" sz="2400" dirty="0"/>
              <a:t>Electrical and Electronic products</a:t>
            </a:r>
          </a:p>
          <a:p>
            <a:pPr marL="342900" indent="-342900">
              <a:buFont typeface="+mj-lt"/>
              <a:buAutoNum type="arabicPeriod"/>
            </a:pPr>
            <a:r>
              <a:rPr lang="en-US" sz="2400" dirty="0"/>
              <a:t>Engineering</a:t>
            </a:r>
          </a:p>
          <a:p>
            <a:pPr marL="342900" indent="-342900">
              <a:buFont typeface="+mj-lt"/>
              <a:buAutoNum type="arabicPeriod"/>
            </a:pPr>
            <a:r>
              <a:rPr lang="en-US" sz="2400" dirty="0"/>
              <a:t>Fertilizers organic and inorganic, Pesticides, Insecticides and other related</a:t>
            </a:r>
          </a:p>
          <a:p>
            <a:pPr marL="342900" indent="-342900">
              <a:buFont typeface="+mj-lt"/>
              <a:buAutoNum type="arabicPeriod"/>
            </a:pPr>
            <a:r>
              <a:rPr lang="en-US" sz="2400" dirty="0"/>
              <a:t>Food processing</a:t>
            </a:r>
          </a:p>
          <a:p>
            <a:pPr marL="342900" indent="-342900">
              <a:buFont typeface="+mj-lt"/>
              <a:buAutoNum type="arabicPeriod"/>
            </a:pPr>
            <a:r>
              <a:rPr lang="en-US" sz="2400" dirty="0"/>
              <a:t>Granite and stone crushing</a:t>
            </a:r>
          </a:p>
          <a:p>
            <a:pPr marL="342900" indent="-342900">
              <a:buFont typeface="+mj-lt"/>
              <a:buAutoNum type="arabicPeriod"/>
            </a:pPr>
            <a:r>
              <a:rPr lang="en-US" sz="2400" dirty="0"/>
              <a:t>Industrial Parks and IT Buildings</a:t>
            </a:r>
          </a:p>
          <a:p>
            <a:endParaRPr lang="en-IN" dirty="0"/>
          </a:p>
        </p:txBody>
      </p:sp>
      <p:sp>
        <p:nvSpPr>
          <p:cNvPr id="25" name="TextBox 24">
            <a:extLst>
              <a:ext uri="{FF2B5EF4-FFF2-40B4-BE49-F238E27FC236}">
                <a16:creationId xmlns:a16="http://schemas.microsoft.com/office/drawing/2014/main" id="{1CC3E868-4F67-8FEC-7A29-2401449FB98D}"/>
              </a:ext>
            </a:extLst>
          </p:cNvPr>
          <p:cNvSpPr txBox="1"/>
          <p:nvPr/>
        </p:nvSpPr>
        <p:spPr>
          <a:xfrm>
            <a:off x="8638194" y="4838700"/>
            <a:ext cx="6781800" cy="3785652"/>
          </a:xfrm>
          <a:prstGeom prst="rect">
            <a:avLst/>
          </a:prstGeom>
          <a:noFill/>
        </p:spPr>
        <p:txBody>
          <a:bodyPr wrap="square" rtlCol="0">
            <a:spAutoFit/>
          </a:bodyPr>
          <a:lstStyle/>
          <a:p>
            <a:r>
              <a:rPr lang="en-US" sz="2400" dirty="0"/>
              <a:t>11. Others</a:t>
            </a:r>
          </a:p>
          <a:p>
            <a:r>
              <a:rPr lang="en-US" sz="2400" dirty="0"/>
              <a:t>12. Paper and Printing</a:t>
            </a:r>
          </a:p>
          <a:p>
            <a:r>
              <a:rPr lang="en-US" sz="2400" dirty="0"/>
              <a:t>13. Pharmaceuticals and Chemicals</a:t>
            </a:r>
          </a:p>
          <a:p>
            <a:r>
              <a:rPr lang="en-US" sz="2400" dirty="0"/>
              <a:t>14. Plastic and Rubber</a:t>
            </a:r>
          </a:p>
          <a:p>
            <a:r>
              <a:rPr lang="en-US" sz="2400" dirty="0"/>
              <a:t>15. R &amp; D</a:t>
            </a:r>
          </a:p>
          <a:p>
            <a:r>
              <a:rPr lang="en-US" sz="2400" dirty="0"/>
              <a:t>16. Real Estate, Industrial parks and IT Buildings</a:t>
            </a:r>
          </a:p>
          <a:p>
            <a:r>
              <a:rPr lang="en-US" sz="2400" dirty="0"/>
              <a:t>17. Solar and other renewable energy</a:t>
            </a:r>
          </a:p>
          <a:p>
            <a:r>
              <a:rPr lang="en-US" sz="2400" dirty="0"/>
              <a:t>18. Textiles</a:t>
            </a:r>
          </a:p>
          <a:p>
            <a:r>
              <a:rPr lang="en-US" sz="2400" dirty="0"/>
              <a:t>19. Thermal Power Plant</a:t>
            </a:r>
          </a:p>
          <a:p>
            <a:r>
              <a:rPr lang="en-US" sz="2400" dirty="0"/>
              <a:t>20. Wood and Leather</a:t>
            </a:r>
            <a:endParaRPr lang="en-IN" sz="2400" dirty="0"/>
          </a:p>
        </p:txBody>
      </p:sp>
    </p:spTree>
    <p:extLst>
      <p:ext uri="{BB962C8B-B14F-4D97-AF65-F5344CB8AC3E}">
        <p14:creationId xmlns:p14="http://schemas.microsoft.com/office/powerpoint/2010/main" val="473422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1569660"/>
          </a:xfrm>
          <a:prstGeom prst="rect">
            <a:avLst/>
          </a:prstGeom>
          <a:noFill/>
        </p:spPr>
        <p:txBody>
          <a:bodyPr wrap="square">
            <a:spAutoFit/>
          </a:bodyPr>
          <a:lstStyle/>
          <a:p>
            <a:r>
              <a:rPr lang="en-US" sz="3200" dirty="0">
                <a:solidFill>
                  <a:schemeClr val="tx2">
                    <a:lumMod val="75000"/>
                  </a:schemeClr>
                </a:solidFill>
              </a:rPr>
              <a:t>1. List down the top 5 sectors that have witnessed the most significant investments in FY 2022.</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Picture 5">
            <a:extLst>
              <a:ext uri="{FF2B5EF4-FFF2-40B4-BE49-F238E27FC236}">
                <a16:creationId xmlns:a16="http://schemas.microsoft.com/office/drawing/2014/main" id="{40C7D4C7-3F54-00BC-626C-B44EAF4B556A}"/>
              </a:ext>
            </a:extLst>
          </p:cNvPr>
          <p:cNvPicPr>
            <a:picLocks noChangeAspect="1"/>
          </p:cNvPicPr>
          <p:nvPr/>
        </p:nvPicPr>
        <p:blipFill>
          <a:blip r:embed="rId4"/>
          <a:stretch>
            <a:fillRect/>
          </a:stretch>
        </p:blipFill>
        <p:spPr>
          <a:xfrm>
            <a:off x="1356279" y="1636526"/>
            <a:ext cx="12283521" cy="7928649"/>
          </a:xfrm>
          <a:prstGeom prst="rect">
            <a:avLst/>
          </a:prstGeom>
        </p:spPr>
      </p:pic>
    </p:spTree>
    <p:extLst>
      <p:ext uri="{BB962C8B-B14F-4D97-AF65-F5344CB8AC3E}">
        <p14:creationId xmlns:p14="http://schemas.microsoft.com/office/powerpoint/2010/main" val="56001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554545"/>
          </a:xfrm>
          <a:prstGeom prst="rect">
            <a:avLst/>
          </a:prstGeom>
          <a:noFill/>
        </p:spPr>
        <p:txBody>
          <a:bodyPr wrap="square">
            <a:spAutoFit/>
          </a:bodyPr>
          <a:lstStyle/>
          <a:p>
            <a:r>
              <a:rPr lang="en-US" sz="3200" dirty="0">
                <a:solidFill>
                  <a:schemeClr val="tx2">
                    <a:lumMod val="75000"/>
                  </a:schemeClr>
                </a:solidFill>
              </a:rPr>
              <a:t>2. List down the top 3 districts that have attracted the most significant sector investments during FY 2019 to 2022? What factors could have led to the substantial investments in these particular districts?</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sp>
        <p:nvSpPr>
          <p:cNvPr id="7" name="TextBox 6">
            <a:extLst>
              <a:ext uri="{FF2B5EF4-FFF2-40B4-BE49-F238E27FC236}">
                <a16:creationId xmlns:a16="http://schemas.microsoft.com/office/drawing/2014/main" id="{4023C43F-14F7-397A-F0AB-6AC1BC0383B3}"/>
              </a:ext>
            </a:extLst>
          </p:cNvPr>
          <p:cNvSpPr txBox="1"/>
          <p:nvPr/>
        </p:nvSpPr>
        <p:spPr>
          <a:xfrm>
            <a:off x="1005114" y="2321694"/>
            <a:ext cx="17268480" cy="4832092"/>
          </a:xfrm>
          <a:prstGeom prst="rect">
            <a:avLst/>
          </a:prstGeom>
          <a:noFill/>
        </p:spPr>
        <p:txBody>
          <a:bodyPr wrap="square">
            <a:spAutoFit/>
          </a:bodyPr>
          <a:lstStyle/>
          <a:p>
            <a:r>
              <a:rPr lang="en-US" sz="2800" dirty="0"/>
              <a:t>1</a:t>
            </a:r>
            <a:r>
              <a:rPr lang="en-US" sz="2800" b="1" dirty="0"/>
              <a:t>. </a:t>
            </a:r>
            <a:r>
              <a:rPr lang="en-US" sz="2800" b="1" dirty="0" err="1"/>
              <a:t>Rangareddy</a:t>
            </a:r>
            <a:r>
              <a:rPr lang="en-US" sz="2800" b="1" dirty="0"/>
              <a:t>:  </a:t>
            </a:r>
          </a:p>
          <a:p>
            <a:r>
              <a:rPr lang="en-US" sz="2800" dirty="0"/>
              <a:t>       The district includes several important industrial and IT hubs, making it a significant contributor to the state’s economy.</a:t>
            </a:r>
          </a:p>
          <a:p>
            <a:pPr marL="342900" indent="-342900">
              <a:buAutoNum type="arabicPeriod"/>
            </a:pPr>
            <a:endParaRPr lang="en-US" sz="2800" dirty="0"/>
          </a:p>
          <a:p>
            <a:pPr marL="342900" indent="-342900">
              <a:buAutoNum type="arabicPeriod"/>
            </a:pPr>
            <a:endParaRPr lang="en-US" sz="2800" dirty="0"/>
          </a:p>
          <a:p>
            <a:r>
              <a:rPr lang="en-US" sz="2800" dirty="0"/>
              <a:t>2. </a:t>
            </a:r>
            <a:r>
              <a:rPr lang="en-US" sz="2800" b="1" dirty="0" err="1"/>
              <a:t>Sangareddy</a:t>
            </a:r>
            <a:r>
              <a:rPr lang="en-US" sz="2800" b="1" dirty="0"/>
              <a:t>:</a:t>
            </a:r>
            <a:r>
              <a:rPr lang="en-US" sz="2800" dirty="0"/>
              <a:t> </a:t>
            </a:r>
          </a:p>
          <a:p>
            <a:r>
              <a:rPr lang="en-US" sz="2800" dirty="0"/>
              <a:t>     The district has several historical sites and monuments that attract tourist and history enthusiasts.</a:t>
            </a:r>
          </a:p>
          <a:p>
            <a:endParaRPr lang="en-US" sz="2800" dirty="0"/>
          </a:p>
          <a:p>
            <a:endParaRPr lang="en-US" sz="2800" dirty="0"/>
          </a:p>
          <a:p>
            <a:r>
              <a:rPr lang="en-US" sz="2800" dirty="0"/>
              <a:t>3. </a:t>
            </a:r>
            <a:r>
              <a:rPr lang="en-US" sz="2800" b="1" dirty="0" err="1"/>
              <a:t>Medchal</a:t>
            </a:r>
            <a:r>
              <a:rPr lang="en-US" sz="2800" b="1" dirty="0"/>
              <a:t> </a:t>
            </a:r>
            <a:r>
              <a:rPr lang="en-US" sz="2800" b="1" dirty="0" err="1"/>
              <a:t>Malkajgiri</a:t>
            </a:r>
            <a:r>
              <a:rPr lang="en-US" sz="2800" b="1" dirty="0"/>
              <a:t>: </a:t>
            </a:r>
          </a:p>
          <a:p>
            <a:r>
              <a:rPr lang="en-US" sz="2800" dirty="0"/>
              <a:t>     The district is known for its rapid urbanization and growth, with many residential and commercial developments.</a:t>
            </a:r>
            <a:endParaRPr lang="en-IN" sz="2800" dirty="0"/>
          </a:p>
        </p:txBody>
      </p:sp>
    </p:spTree>
    <p:extLst>
      <p:ext uri="{BB962C8B-B14F-4D97-AF65-F5344CB8AC3E}">
        <p14:creationId xmlns:p14="http://schemas.microsoft.com/office/powerpoint/2010/main" val="295167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773507" y="-1047031"/>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1077218"/>
          </a:xfrm>
          <a:prstGeom prst="rect">
            <a:avLst/>
          </a:prstGeom>
          <a:noFill/>
        </p:spPr>
        <p:txBody>
          <a:bodyPr wrap="square">
            <a:spAutoFit/>
          </a:bodyPr>
          <a:lstStyle/>
          <a:p>
            <a:endParaRPr lang="en-IN" sz="3200" dirty="0">
              <a:solidFill>
                <a:schemeClr val="tx2">
                  <a:lumMod val="75000"/>
                </a:schemeClr>
              </a:solidFill>
            </a:endParaRPr>
          </a:p>
          <a:p>
            <a:endParaRPr lang="en-IN" sz="3200" dirty="0">
              <a:solidFill>
                <a:schemeClr val="tx2">
                  <a:lumMod val="75000"/>
                </a:schemeClr>
              </a:solidFill>
            </a:endParaRPr>
          </a:p>
        </p:txBody>
      </p:sp>
      <p:pic>
        <p:nvPicPr>
          <p:cNvPr id="5" name="Picture 4">
            <a:extLst>
              <a:ext uri="{FF2B5EF4-FFF2-40B4-BE49-F238E27FC236}">
                <a16:creationId xmlns:a16="http://schemas.microsoft.com/office/drawing/2014/main" id="{BF59F1F6-B6D8-060C-E731-014A171064BE}"/>
              </a:ext>
            </a:extLst>
          </p:cNvPr>
          <p:cNvPicPr>
            <a:picLocks noChangeAspect="1"/>
          </p:cNvPicPr>
          <p:nvPr/>
        </p:nvPicPr>
        <p:blipFill>
          <a:blip r:embed="rId4"/>
          <a:stretch>
            <a:fillRect/>
          </a:stretch>
        </p:blipFill>
        <p:spPr>
          <a:xfrm>
            <a:off x="1508987" y="1298859"/>
            <a:ext cx="14264413" cy="7597677"/>
          </a:xfrm>
          <a:prstGeom prst="rect">
            <a:avLst/>
          </a:prstGeom>
        </p:spPr>
      </p:pic>
    </p:spTree>
    <p:extLst>
      <p:ext uri="{BB962C8B-B14F-4D97-AF65-F5344CB8AC3E}">
        <p14:creationId xmlns:p14="http://schemas.microsoft.com/office/powerpoint/2010/main" val="416864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773507" y="-1047031"/>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1077218"/>
          </a:xfrm>
          <a:prstGeom prst="rect">
            <a:avLst/>
          </a:prstGeom>
          <a:noFill/>
        </p:spPr>
        <p:txBody>
          <a:bodyPr wrap="square">
            <a:spAutoFit/>
          </a:bodyPr>
          <a:lstStyle/>
          <a:p>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Picture 5">
            <a:extLst>
              <a:ext uri="{FF2B5EF4-FFF2-40B4-BE49-F238E27FC236}">
                <a16:creationId xmlns:a16="http://schemas.microsoft.com/office/drawing/2014/main" id="{93600060-0FDE-1463-2DD7-4A4C9151BF25}"/>
              </a:ext>
            </a:extLst>
          </p:cNvPr>
          <p:cNvPicPr>
            <a:picLocks noChangeAspect="1"/>
          </p:cNvPicPr>
          <p:nvPr/>
        </p:nvPicPr>
        <p:blipFill>
          <a:blip r:embed="rId4"/>
          <a:stretch>
            <a:fillRect/>
          </a:stretch>
        </p:blipFill>
        <p:spPr>
          <a:xfrm>
            <a:off x="1143000" y="1212892"/>
            <a:ext cx="14976997" cy="7933930"/>
          </a:xfrm>
          <a:prstGeom prst="rect">
            <a:avLst/>
          </a:prstGeom>
        </p:spPr>
      </p:pic>
    </p:spTree>
    <p:extLst>
      <p:ext uri="{BB962C8B-B14F-4D97-AF65-F5344CB8AC3E}">
        <p14:creationId xmlns:p14="http://schemas.microsoft.com/office/powerpoint/2010/main" val="142832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773507" y="-1047031"/>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1077218"/>
          </a:xfrm>
          <a:prstGeom prst="rect">
            <a:avLst/>
          </a:prstGeom>
          <a:noFill/>
        </p:spPr>
        <p:txBody>
          <a:bodyPr wrap="square">
            <a:spAutoFit/>
          </a:bodyPr>
          <a:lstStyle/>
          <a:p>
            <a:endParaRPr lang="en-IN" sz="3200" dirty="0">
              <a:solidFill>
                <a:schemeClr val="tx2">
                  <a:lumMod val="75000"/>
                </a:schemeClr>
              </a:solidFill>
            </a:endParaRPr>
          </a:p>
          <a:p>
            <a:endParaRPr lang="en-IN" sz="3200" dirty="0">
              <a:solidFill>
                <a:schemeClr val="tx2">
                  <a:lumMod val="75000"/>
                </a:schemeClr>
              </a:solidFill>
            </a:endParaRPr>
          </a:p>
        </p:txBody>
      </p:sp>
      <p:pic>
        <p:nvPicPr>
          <p:cNvPr id="5" name="Picture 4">
            <a:extLst>
              <a:ext uri="{FF2B5EF4-FFF2-40B4-BE49-F238E27FC236}">
                <a16:creationId xmlns:a16="http://schemas.microsoft.com/office/drawing/2014/main" id="{212D8D26-523B-8B5F-CE84-E15B1E65893B}"/>
              </a:ext>
            </a:extLst>
          </p:cNvPr>
          <p:cNvPicPr>
            <a:picLocks noChangeAspect="1"/>
          </p:cNvPicPr>
          <p:nvPr/>
        </p:nvPicPr>
        <p:blipFill>
          <a:blip r:embed="rId4"/>
          <a:stretch>
            <a:fillRect/>
          </a:stretch>
        </p:blipFill>
        <p:spPr>
          <a:xfrm>
            <a:off x="1385893" y="1141805"/>
            <a:ext cx="14464664" cy="7735495"/>
          </a:xfrm>
          <a:prstGeom prst="rect">
            <a:avLst/>
          </a:prstGeom>
        </p:spPr>
      </p:pic>
    </p:spTree>
    <p:extLst>
      <p:ext uri="{BB962C8B-B14F-4D97-AF65-F5344CB8AC3E}">
        <p14:creationId xmlns:p14="http://schemas.microsoft.com/office/powerpoint/2010/main" val="343661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554545"/>
          </a:xfrm>
          <a:prstGeom prst="rect">
            <a:avLst/>
          </a:prstGeom>
          <a:noFill/>
        </p:spPr>
        <p:txBody>
          <a:bodyPr wrap="square">
            <a:spAutoFit/>
          </a:bodyPr>
          <a:lstStyle/>
          <a:p>
            <a:r>
              <a:rPr lang="en-US" sz="3200" dirty="0">
                <a:solidFill>
                  <a:schemeClr val="tx2">
                    <a:lumMod val="75000"/>
                  </a:schemeClr>
                </a:solidFill>
              </a:rPr>
              <a:t>3. Is there any relationship between district investments, vehicles sales and stamps revenue within the same district between FY 2021 and 2022? </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Dashboard_Relation_between_rev,investment,vehicle_sales">
            <a:hlinkClick r:id="" action="ppaction://media"/>
            <a:extLst>
              <a:ext uri="{FF2B5EF4-FFF2-40B4-BE49-F238E27FC236}">
                <a16:creationId xmlns:a16="http://schemas.microsoft.com/office/drawing/2014/main" id="{CB9201B0-2265-D024-A298-29BA83193AB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0107" y="1790700"/>
            <a:ext cx="14713857" cy="7614227"/>
          </a:xfrm>
          <a:prstGeom prst="rect">
            <a:avLst/>
          </a:prstGeom>
        </p:spPr>
      </p:pic>
    </p:spTree>
    <p:extLst>
      <p:ext uri="{BB962C8B-B14F-4D97-AF65-F5344CB8AC3E}">
        <p14:creationId xmlns:p14="http://schemas.microsoft.com/office/powerpoint/2010/main" val="217730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8000"/>
            </a:blip>
            <a:stretch>
              <a:fillRect t="-16666" b="-16666"/>
            </a:stretch>
          </a:blipFill>
        </p:spPr>
        <p:txBody>
          <a:bodyPr/>
          <a:lstStyle/>
          <a:p>
            <a:endParaRPr lang="en-IN"/>
          </a:p>
        </p:txBody>
      </p:sp>
      <p:grpSp>
        <p:nvGrpSpPr>
          <p:cNvPr id="3" name="Group 3"/>
          <p:cNvGrpSpPr/>
          <p:nvPr/>
        </p:nvGrpSpPr>
        <p:grpSpPr>
          <a:xfrm>
            <a:off x="7661456" y="820485"/>
            <a:ext cx="8940001" cy="2272865"/>
            <a:chOff x="0" y="0"/>
            <a:chExt cx="2354568" cy="598615"/>
          </a:xfrm>
        </p:grpSpPr>
        <p:sp>
          <p:nvSpPr>
            <p:cNvPr id="4" name="Freeform 4"/>
            <p:cNvSpPr/>
            <p:nvPr/>
          </p:nvSpPr>
          <p:spPr>
            <a:xfrm>
              <a:off x="0" y="0"/>
              <a:ext cx="2354568" cy="598615"/>
            </a:xfrm>
            <a:custGeom>
              <a:avLst/>
              <a:gdLst/>
              <a:ahLst/>
              <a:cxnLst/>
              <a:rect l="l" t="t" r="r" b="b"/>
              <a:pathLst>
                <a:path w="2354568" h="598615">
                  <a:moveTo>
                    <a:pt x="28578" y="0"/>
                  </a:moveTo>
                  <a:lnTo>
                    <a:pt x="2325991" y="0"/>
                  </a:lnTo>
                  <a:cubicBezTo>
                    <a:pt x="2333570" y="0"/>
                    <a:pt x="2340839" y="3011"/>
                    <a:pt x="2346198" y="8370"/>
                  </a:cubicBezTo>
                  <a:cubicBezTo>
                    <a:pt x="2351557" y="13730"/>
                    <a:pt x="2354568" y="20998"/>
                    <a:pt x="2354568" y="28578"/>
                  </a:cubicBezTo>
                  <a:lnTo>
                    <a:pt x="2354568" y="570037"/>
                  </a:lnTo>
                  <a:cubicBezTo>
                    <a:pt x="2354568" y="585820"/>
                    <a:pt x="2341774" y="598615"/>
                    <a:pt x="2325991" y="598615"/>
                  </a:cubicBezTo>
                  <a:lnTo>
                    <a:pt x="28578" y="598615"/>
                  </a:lnTo>
                  <a:cubicBezTo>
                    <a:pt x="20998" y="598615"/>
                    <a:pt x="13730" y="595604"/>
                    <a:pt x="8370" y="590244"/>
                  </a:cubicBezTo>
                  <a:cubicBezTo>
                    <a:pt x="3011" y="584885"/>
                    <a:pt x="0" y="577616"/>
                    <a:pt x="0" y="570037"/>
                  </a:cubicBezTo>
                  <a:lnTo>
                    <a:pt x="0" y="28578"/>
                  </a:lnTo>
                  <a:cubicBezTo>
                    <a:pt x="0" y="20998"/>
                    <a:pt x="3011" y="13730"/>
                    <a:pt x="8370" y="8370"/>
                  </a:cubicBezTo>
                  <a:cubicBezTo>
                    <a:pt x="13730" y="3011"/>
                    <a:pt x="20998" y="0"/>
                    <a:pt x="28578" y="0"/>
                  </a:cubicBezTo>
                  <a:close/>
                </a:path>
              </a:pathLst>
            </a:custGeom>
            <a:solidFill>
              <a:srgbClr val="021662"/>
            </a:solidFill>
          </p:spPr>
          <p:txBody>
            <a:bodyPr/>
            <a:lstStyle/>
            <a:p>
              <a:endParaRPr lang="en-IN"/>
            </a:p>
          </p:txBody>
        </p:sp>
        <p:sp>
          <p:nvSpPr>
            <p:cNvPr id="5" name="TextBox 5"/>
            <p:cNvSpPr txBox="1"/>
            <p:nvPr/>
          </p:nvSpPr>
          <p:spPr>
            <a:xfrm>
              <a:off x="0" y="38100"/>
              <a:ext cx="812800" cy="774700"/>
            </a:xfrm>
            <a:prstGeom prst="rect">
              <a:avLst/>
            </a:prstGeom>
          </p:spPr>
          <p:txBody>
            <a:bodyPr lIns="50800" tIns="50800" rIns="50800" bIns="50800" rtlCol="0" anchor="ctr"/>
            <a:lstStyle/>
            <a:p>
              <a:pPr algn="ctr">
                <a:lnSpc>
                  <a:spcPts val="1899"/>
                </a:lnSpc>
              </a:pPr>
              <a:endParaRPr/>
            </a:p>
          </p:txBody>
        </p:sp>
      </p:grpSp>
      <p:grpSp>
        <p:nvGrpSpPr>
          <p:cNvPr id="6" name="Group 6"/>
          <p:cNvGrpSpPr/>
          <p:nvPr/>
        </p:nvGrpSpPr>
        <p:grpSpPr>
          <a:xfrm>
            <a:off x="7786146" y="3805968"/>
            <a:ext cx="8940001" cy="1921185"/>
            <a:chOff x="0" y="0"/>
            <a:chExt cx="2321728" cy="503684"/>
          </a:xfrm>
        </p:grpSpPr>
        <p:sp>
          <p:nvSpPr>
            <p:cNvPr id="7" name="Freeform 7"/>
            <p:cNvSpPr/>
            <p:nvPr/>
          </p:nvSpPr>
          <p:spPr>
            <a:xfrm>
              <a:off x="0" y="0"/>
              <a:ext cx="2321728" cy="503684"/>
            </a:xfrm>
            <a:custGeom>
              <a:avLst/>
              <a:gdLst/>
              <a:ahLst/>
              <a:cxnLst/>
              <a:rect l="l" t="t" r="r" b="b"/>
              <a:pathLst>
                <a:path w="2321728" h="503684">
                  <a:moveTo>
                    <a:pt x="28982" y="0"/>
                  </a:moveTo>
                  <a:lnTo>
                    <a:pt x="2292746" y="0"/>
                  </a:lnTo>
                  <a:cubicBezTo>
                    <a:pt x="2308752" y="0"/>
                    <a:pt x="2321728" y="12976"/>
                    <a:pt x="2321728" y="28982"/>
                  </a:cubicBezTo>
                  <a:lnTo>
                    <a:pt x="2321728" y="474703"/>
                  </a:lnTo>
                  <a:cubicBezTo>
                    <a:pt x="2321728" y="482389"/>
                    <a:pt x="2318674" y="489761"/>
                    <a:pt x="2313239" y="495196"/>
                  </a:cubicBezTo>
                  <a:cubicBezTo>
                    <a:pt x="2307804" y="500631"/>
                    <a:pt x="2300432" y="503684"/>
                    <a:pt x="2292746" y="503684"/>
                  </a:cubicBezTo>
                  <a:lnTo>
                    <a:pt x="28982" y="503684"/>
                  </a:lnTo>
                  <a:cubicBezTo>
                    <a:pt x="12976" y="503684"/>
                    <a:pt x="0" y="490709"/>
                    <a:pt x="0" y="474703"/>
                  </a:cubicBezTo>
                  <a:lnTo>
                    <a:pt x="0" y="28982"/>
                  </a:lnTo>
                  <a:cubicBezTo>
                    <a:pt x="0" y="12976"/>
                    <a:pt x="12976" y="0"/>
                    <a:pt x="28982" y="0"/>
                  </a:cubicBezTo>
                  <a:close/>
                </a:path>
              </a:pathLst>
            </a:custGeom>
            <a:solidFill>
              <a:srgbClr val="021662"/>
            </a:solidFill>
          </p:spPr>
          <p:txBody>
            <a:bodyPr/>
            <a:lstStyle/>
            <a:p>
              <a:endParaRPr lang="en-IN"/>
            </a:p>
          </p:txBody>
        </p:sp>
        <p:sp>
          <p:nvSpPr>
            <p:cNvPr id="8" name="TextBox 8"/>
            <p:cNvSpPr txBox="1"/>
            <p:nvPr/>
          </p:nvSpPr>
          <p:spPr>
            <a:xfrm>
              <a:off x="0" y="38100"/>
              <a:ext cx="812800" cy="774700"/>
            </a:xfrm>
            <a:prstGeom prst="rect">
              <a:avLst/>
            </a:prstGeom>
          </p:spPr>
          <p:txBody>
            <a:bodyPr lIns="50800" tIns="50800" rIns="50800" bIns="50800" rtlCol="0" anchor="ctr"/>
            <a:lstStyle/>
            <a:p>
              <a:pPr algn="ctr">
                <a:lnSpc>
                  <a:spcPts val="1899"/>
                </a:lnSpc>
              </a:pPr>
              <a:endParaRPr/>
            </a:p>
          </p:txBody>
        </p:sp>
      </p:grpSp>
      <p:grpSp>
        <p:nvGrpSpPr>
          <p:cNvPr id="9" name="Group 9"/>
          <p:cNvGrpSpPr/>
          <p:nvPr/>
        </p:nvGrpSpPr>
        <p:grpSpPr>
          <a:xfrm>
            <a:off x="7786147" y="6625489"/>
            <a:ext cx="8815310" cy="1831637"/>
            <a:chOff x="0" y="0"/>
            <a:chExt cx="2321728" cy="482407"/>
          </a:xfrm>
        </p:grpSpPr>
        <p:sp>
          <p:nvSpPr>
            <p:cNvPr id="10" name="Freeform 10"/>
            <p:cNvSpPr/>
            <p:nvPr/>
          </p:nvSpPr>
          <p:spPr>
            <a:xfrm>
              <a:off x="0" y="0"/>
              <a:ext cx="2321728" cy="482407"/>
            </a:xfrm>
            <a:custGeom>
              <a:avLst/>
              <a:gdLst/>
              <a:ahLst/>
              <a:cxnLst/>
              <a:rect l="l" t="t" r="r" b="b"/>
              <a:pathLst>
                <a:path w="2321728" h="482407">
                  <a:moveTo>
                    <a:pt x="28982" y="0"/>
                  </a:moveTo>
                  <a:lnTo>
                    <a:pt x="2292746" y="0"/>
                  </a:lnTo>
                  <a:cubicBezTo>
                    <a:pt x="2308752" y="0"/>
                    <a:pt x="2321728" y="12976"/>
                    <a:pt x="2321728" y="28982"/>
                  </a:cubicBezTo>
                  <a:lnTo>
                    <a:pt x="2321728" y="453425"/>
                  </a:lnTo>
                  <a:cubicBezTo>
                    <a:pt x="2321728" y="469431"/>
                    <a:pt x="2308752" y="482407"/>
                    <a:pt x="2292746" y="482407"/>
                  </a:cubicBezTo>
                  <a:lnTo>
                    <a:pt x="28982" y="482407"/>
                  </a:lnTo>
                  <a:cubicBezTo>
                    <a:pt x="21295" y="482407"/>
                    <a:pt x="13924" y="479353"/>
                    <a:pt x="8489" y="473918"/>
                  </a:cubicBezTo>
                  <a:cubicBezTo>
                    <a:pt x="3053" y="468483"/>
                    <a:pt x="0" y="461111"/>
                    <a:pt x="0" y="453425"/>
                  </a:cubicBezTo>
                  <a:lnTo>
                    <a:pt x="0" y="28982"/>
                  </a:lnTo>
                  <a:cubicBezTo>
                    <a:pt x="0" y="12976"/>
                    <a:pt x="12976" y="0"/>
                    <a:pt x="28982" y="0"/>
                  </a:cubicBezTo>
                  <a:close/>
                </a:path>
              </a:pathLst>
            </a:custGeom>
            <a:solidFill>
              <a:srgbClr val="021662"/>
            </a:solidFill>
          </p:spPr>
          <p:txBody>
            <a:bodyPr/>
            <a:lstStyle/>
            <a:p>
              <a:endParaRPr lang="en-IN"/>
            </a:p>
          </p:txBody>
        </p:sp>
        <p:sp>
          <p:nvSpPr>
            <p:cNvPr id="11" name="TextBox 11"/>
            <p:cNvSpPr txBox="1"/>
            <p:nvPr/>
          </p:nvSpPr>
          <p:spPr>
            <a:xfrm>
              <a:off x="0" y="38100"/>
              <a:ext cx="812800" cy="774700"/>
            </a:xfrm>
            <a:prstGeom prst="rect">
              <a:avLst/>
            </a:prstGeom>
          </p:spPr>
          <p:txBody>
            <a:bodyPr lIns="50800" tIns="50800" rIns="50800" bIns="50800" rtlCol="0" anchor="ctr"/>
            <a:lstStyle/>
            <a:p>
              <a:pPr algn="ctr">
                <a:lnSpc>
                  <a:spcPts val="1899"/>
                </a:lnSpc>
              </a:pPr>
              <a:endParaRPr/>
            </a:p>
          </p:txBody>
        </p:sp>
      </p:grpSp>
      <p:sp>
        <p:nvSpPr>
          <p:cNvPr id="12" name="Freeform 12"/>
          <p:cNvSpPr/>
          <p:nvPr/>
        </p:nvSpPr>
        <p:spPr>
          <a:xfrm>
            <a:off x="-130653" y="3472015"/>
            <a:ext cx="7315200" cy="3767328"/>
          </a:xfrm>
          <a:custGeom>
            <a:avLst/>
            <a:gdLst/>
            <a:ahLst/>
            <a:cxnLst/>
            <a:rect l="l" t="t" r="r" b="b"/>
            <a:pathLst>
              <a:path w="7315200" h="3767328">
                <a:moveTo>
                  <a:pt x="0" y="0"/>
                </a:moveTo>
                <a:lnTo>
                  <a:pt x="7315200" y="0"/>
                </a:lnTo>
                <a:lnTo>
                  <a:pt x="7315200" y="3767328"/>
                </a:lnTo>
                <a:lnTo>
                  <a:pt x="0" y="3767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3" name="TextBox 13"/>
          <p:cNvSpPr txBox="1"/>
          <p:nvPr/>
        </p:nvSpPr>
        <p:spPr>
          <a:xfrm>
            <a:off x="660449" y="4823045"/>
            <a:ext cx="4765561" cy="895350"/>
          </a:xfrm>
          <a:prstGeom prst="rect">
            <a:avLst/>
          </a:prstGeom>
        </p:spPr>
        <p:txBody>
          <a:bodyPr lIns="0" tIns="0" rIns="0" bIns="0" rtlCol="0" anchor="t">
            <a:spAutoFit/>
          </a:bodyPr>
          <a:lstStyle/>
          <a:p>
            <a:pPr marL="0" lvl="0" indent="0">
              <a:lnSpc>
                <a:spcPts val="7153"/>
              </a:lnSpc>
              <a:spcBef>
                <a:spcPct val="0"/>
              </a:spcBef>
            </a:pPr>
            <a:r>
              <a:rPr lang="en-US" sz="5961">
                <a:solidFill>
                  <a:srgbClr val="EB7703"/>
                </a:solidFill>
                <a:latin typeface="Nunito Sans Heavy"/>
              </a:rPr>
              <a:t>OBJECTIVES</a:t>
            </a:r>
          </a:p>
        </p:txBody>
      </p:sp>
      <p:sp>
        <p:nvSpPr>
          <p:cNvPr id="14" name="TextBox 14"/>
          <p:cNvSpPr txBox="1"/>
          <p:nvPr/>
        </p:nvSpPr>
        <p:spPr>
          <a:xfrm>
            <a:off x="7893760" y="333139"/>
            <a:ext cx="7354741" cy="441135"/>
          </a:xfrm>
          <a:prstGeom prst="rect">
            <a:avLst/>
          </a:prstGeom>
        </p:spPr>
        <p:txBody>
          <a:bodyPr lIns="0" tIns="0" rIns="0" bIns="0" rtlCol="0" anchor="t">
            <a:spAutoFit/>
          </a:bodyPr>
          <a:lstStyle/>
          <a:p>
            <a:pPr marL="0" lvl="0" indent="0" algn="l">
              <a:lnSpc>
                <a:spcPts val="3594"/>
              </a:lnSpc>
              <a:spcBef>
                <a:spcPct val="0"/>
              </a:spcBef>
            </a:pPr>
            <a:r>
              <a:rPr lang="en-US" sz="2764" spc="110">
                <a:solidFill>
                  <a:srgbClr val="000000"/>
                </a:solidFill>
                <a:latin typeface="Nunito Sans Heavy"/>
              </a:rPr>
              <a:t>ANALYSIS</a:t>
            </a:r>
          </a:p>
        </p:txBody>
      </p:sp>
      <p:sp>
        <p:nvSpPr>
          <p:cNvPr id="15" name="TextBox 15"/>
          <p:cNvSpPr txBox="1"/>
          <p:nvPr/>
        </p:nvSpPr>
        <p:spPr>
          <a:xfrm>
            <a:off x="7786147" y="962645"/>
            <a:ext cx="8352502" cy="1903726"/>
          </a:xfrm>
          <a:prstGeom prst="rect">
            <a:avLst/>
          </a:prstGeom>
        </p:spPr>
        <p:txBody>
          <a:bodyPr lIns="0" tIns="0" rIns="0" bIns="0" rtlCol="0" anchor="t">
            <a:spAutoFit/>
          </a:bodyPr>
          <a:lstStyle/>
          <a:p>
            <a:pPr marL="428135" lvl="1" indent="-214067">
              <a:lnSpc>
                <a:spcPts val="2974"/>
              </a:lnSpc>
              <a:buFont typeface="Arial"/>
              <a:buChar char="•"/>
            </a:pPr>
            <a:r>
              <a:rPr lang="en-US" sz="1983" spc="39" dirty="0">
                <a:solidFill>
                  <a:srgbClr val="FFFFFF"/>
                </a:solidFill>
                <a:latin typeface="Nunito"/>
              </a:rPr>
              <a:t>Revenue generated from document and e-stamp registration</a:t>
            </a:r>
          </a:p>
          <a:p>
            <a:pPr marL="428135" lvl="1" indent="-214067">
              <a:lnSpc>
                <a:spcPts val="2974"/>
              </a:lnSpc>
              <a:buFont typeface="Arial"/>
              <a:buChar char="•"/>
            </a:pPr>
            <a:r>
              <a:rPr lang="en-US" sz="1983" spc="39" dirty="0">
                <a:solidFill>
                  <a:srgbClr val="FFFFFF"/>
                </a:solidFill>
                <a:latin typeface="Nunito"/>
              </a:rPr>
              <a:t>Vehicle sales</a:t>
            </a:r>
          </a:p>
          <a:p>
            <a:pPr marL="428135" lvl="1" indent="-214067">
              <a:lnSpc>
                <a:spcPts val="2974"/>
              </a:lnSpc>
              <a:buFont typeface="Arial"/>
              <a:buChar char="•"/>
            </a:pPr>
            <a:r>
              <a:rPr lang="en-US" sz="1983" spc="39" dirty="0">
                <a:solidFill>
                  <a:srgbClr val="FFFFFF"/>
                </a:solidFill>
                <a:latin typeface="Nunito"/>
              </a:rPr>
              <a:t>Investment in various sectors</a:t>
            </a:r>
          </a:p>
          <a:p>
            <a:pPr marL="428135" lvl="1" indent="-214067">
              <a:lnSpc>
                <a:spcPts val="2974"/>
              </a:lnSpc>
              <a:buFont typeface="Arial"/>
              <a:buChar char="•"/>
            </a:pPr>
            <a:r>
              <a:rPr lang="en-US" sz="1983" spc="39" dirty="0">
                <a:solidFill>
                  <a:srgbClr val="FFFFFF"/>
                </a:solidFill>
                <a:latin typeface="Nunito"/>
              </a:rPr>
              <a:t>Growth of Real estate</a:t>
            </a:r>
          </a:p>
          <a:p>
            <a:pPr marL="428135" lvl="1" indent="-214067" algn="l">
              <a:lnSpc>
                <a:spcPts val="2974"/>
              </a:lnSpc>
              <a:buFont typeface="Arial"/>
              <a:buChar char="•"/>
            </a:pPr>
            <a:r>
              <a:rPr lang="en-US" sz="1983" spc="39" dirty="0">
                <a:solidFill>
                  <a:srgbClr val="FFFFFF"/>
                </a:solidFill>
                <a:latin typeface="Nunito"/>
              </a:rPr>
              <a:t>Government policies</a:t>
            </a:r>
          </a:p>
        </p:txBody>
      </p:sp>
      <p:sp>
        <p:nvSpPr>
          <p:cNvPr id="16" name="TextBox 16"/>
          <p:cNvSpPr txBox="1"/>
          <p:nvPr/>
        </p:nvSpPr>
        <p:spPr>
          <a:xfrm>
            <a:off x="7786147" y="3400836"/>
            <a:ext cx="7354741" cy="441135"/>
          </a:xfrm>
          <a:prstGeom prst="rect">
            <a:avLst/>
          </a:prstGeom>
        </p:spPr>
        <p:txBody>
          <a:bodyPr lIns="0" tIns="0" rIns="0" bIns="0" rtlCol="0" anchor="t">
            <a:spAutoFit/>
          </a:bodyPr>
          <a:lstStyle/>
          <a:p>
            <a:pPr marL="0" lvl="0" indent="0" algn="l">
              <a:lnSpc>
                <a:spcPts val="3594"/>
              </a:lnSpc>
              <a:spcBef>
                <a:spcPct val="0"/>
              </a:spcBef>
            </a:pPr>
            <a:r>
              <a:rPr lang="en-US" sz="2764" spc="110">
                <a:solidFill>
                  <a:srgbClr val="000000"/>
                </a:solidFill>
                <a:latin typeface="Nunito Sans Heavy"/>
              </a:rPr>
              <a:t>RESOURCES</a:t>
            </a:r>
          </a:p>
        </p:txBody>
      </p:sp>
      <p:sp>
        <p:nvSpPr>
          <p:cNvPr id="17" name="TextBox 17"/>
          <p:cNvSpPr txBox="1"/>
          <p:nvPr/>
        </p:nvSpPr>
        <p:spPr>
          <a:xfrm>
            <a:off x="7893760" y="3888182"/>
            <a:ext cx="8352502" cy="1838972"/>
          </a:xfrm>
          <a:prstGeom prst="rect">
            <a:avLst/>
          </a:prstGeom>
        </p:spPr>
        <p:txBody>
          <a:bodyPr lIns="0" tIns="0" rIns="0" bIns="0" rtlCol="0" anchor="t">
            <a:spAutoFit/>
          </a:bodyPr>
          <a:lstStyle/>
          <a:p>
            <a:pPr marL="428135" lvl="1" indent="-214067">
              <a:lnSpc>
                <a:spcPts val="2974"/>
              </a:lnSpc>
              <a:buFont typeface="Arial"/>
              <a:buChar char="•"/>
            </a:pPr>
            <a:r>
              <a:rPr lang="en-US" sz="1983" spc="39">
                <a:solidFill>
                  <a:srgbClr val="FFFFFF"/>
                </a:solidFill>
                <a:latin typeface="Nunito"/>
              </a:rPr>
              <a:t>Stamp Registration data</a:t>
            </a:r>
          </a:p>
          <a:p>
            <a:pPr marL="428135" lvl="1" indent="-214067">
              <a:lnSpc>
                <a:spcPts val="2974"/>
              </a:lnSpc>
              <a:buFont typeface="Arial"/>
              <a:buChar char="•"/>
            </a:pPr>
            <a:r>
              <a:rPr lang="en-US" sz="1983" spc="39">
                <a:solidFill>
                  <a:srgbClr val="FFFFFF"/>
                </a:solidFill>
                <a:latin typeface="Nunito"/>
              </a:rPr>
              <a:t>Transportation data</a:t>
            </a:r>
          </a:p>
          <a:p>
            <a:pPr marL="428135" lvl="1" indent="-214067">
              <a:lnSpc>
                <a:spcPts val="2974"/>
              </a:lnSpc>
              <a:buFont typeface="Arial"/>
              <a:buChar char="•"/>
            </a:pPr>
            <a:r>
              <a:rPr lang="en-US" sz="1983" spc="39">
                <a:solidFill>
                  <a:srgbClr val="FFFFFF"/>
                </a:solidFill>
                <a:latin typeface="Nunito"/>
              </a:rPr>
              <a:t>Industrial projects data</a:t>
            </a:r>
          </a:p>
          <a:p>
            <a:pPr marL="428135" lvl="1" indent="-214067">
              <a:lnSpc>
                <a:spcPts val="2974"/>
              </a:lnSpc>
              <a:buFont typeface="Arial"/>
              <a:buChar char="•"/>
            </a:pPr>
            <a:r>
              <a:rPr lang="en-US" sz="1983" spc="39">
                <a:solidFill>
                  <a:srgbClr val="FFFFFF"/>
                </a:solidFill>
                <a:latin typeface="Nunito"/>
              </a:rPr>
              <a:t>Real estate websites</a:t>
            </a:r>
          </a:p>
          <a:p>
            <a:pPr marL="428135" lvl="1" indent="-214067" algn="l">
              <a:lnSpc>
                <a:spcPts val="2974"/>
              </a:lnSpc>
              <a:buFont typeface="Arial"/>
              <a:buChar char="•"/>
            </a:pPr>
            <a:r>
              <a:rPr lang="en-US" sz="1983" spc="39">
                <a:solidFill>
                  <a:srgbClr val="FFFFFF"/>
                </a:solidFill>
                <a:latin typeface="Nunito"/>
              </a:rPr>
              <a:t>Additional data from Open data Telangana website</a:t>
            </a:r>
          </a:p>
        </p:txBody>
      </p:sp>
      <p:sp>
        <p:nvSpPr>
          <p:cNvPr id="18" name="TextBox 18"/>
          <p:cNvSpPr txBox="1"/>
          <p:nvPr/>
        </p:nvSpPr>
        <p:spPr>
          <a:xfrm>
            <a:off x="7786147" y="6079579"/>
            <a:ext cx="7354741" cy="441135"/>
          </a:xfrm>
          <a:prstGeom prst="rect">
            <a:avLst/>
          </a:prstGeom>
        </p:spPr>
        <p:txBody>
          <a:bodyPr lIns="0" tIns="0" rIns="0" bIns="0" rtlCol="0" anchor="t">
            <a:spAutoFit/>
          </a:bodyPr>
          <a:lstStyle/>
          <a:p>
            <a:pPr marL="0" lvl="0" indent="0" algn="l">
              <a:lnSpc>
                <a:spcPts val="3594"/>
              </a:lnSpc>
              <a:spcBef>
                <a:spcPct val="0"/>
              </a:spcBef>
            </a:pPr>
            <a:r>
              <a:rPr lang="en-US" sz="2764" spc="110">
                <a:solidFill>
                  <a:srgbClr val="000000"/>
                </a:solidFill>
                <a:latin typeface="Nunito Sans Heavy"/>
              </a:rPr>
              <a:t>RESULTS</a:t>
            </a:r>
          </a:p>
        </p:txBody>
      </p:sp>
      <p:sp>
        <p:nvSpPr>
          <p:cNvPr id="19" name="TextBox 19"/>
          <p:cNvSpPr txBox="1"/>
          <p:nvPr/>
        </p:nvSpPr>
        <p:spPr>
          <a:xfrm>
            <a:off x="8017550" y="6828191"/>
            <a:ext cx="8352502" cy="724547"/>
          </a:xfrm>
          <a:prstGeom prst="rect">
            <a:avLst/>
          </a:prstGeom>
        </p:spPr>
        <p:txBody>
          <a:bodyPr lIns="0" tIns="0" rIns="0" bIns="0" rtlCol="0" anchor="t">
            <a:spAutoFit/>
          </a:bodyPr>
          <a:lstStyle/>
          <a:p>
            <a:pPr marL="0" lvl="0" indent="0" algn="l">
              <a:lnSpc>
                <a:spcPts val="2974"/>
              </a:lnSpc>
              <a:spcBef>
                <a:spcPct val="0"/>
              </a:spcBef>
            </a:pPr>
            <a:r>
              <a:rPr lang="en-US" sz="1983" spc="39">
                <a:solidFill>
                  <a:srgbClr val="FFFFFF"/>
                </a:solidFill>
                <a:latin typeface="Nunito"/>
              </a:rPr>
              <a:t>The insights derived from the data analysis will be used for the growth of Telangana state.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554545"/>
          </a:xfrm>
          <a:prstGeom prst="rect">
            <a:avLst/>
          </a:prstGeom>
          <a:noFill/>
        </p:spPr>
        <p:txBody>
          <a:bodyPr wrap="square">
            <a:spAutoFit/>
          </a:bodyPr>
          <a:lstStyle/>
          <a:p>
            <a:r>
              <a:rPr lang="en-US" sz="3200" dirty="0">
                <a:solidFill>
                  <a:schemeClr val="tx2">
                    <a:lumMod val="75000"/>
                  </a:schemeClr>
                </a:solidFill>
              </a:rPr>
              <a:t>4. Are there any particular sectors that have shown substantial investment in multiple districts between FY 2021 and 2022?</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Picture 5">
            <a:extLst>
              <a:ext uri="{FF2B5EF4-FFF2-40B4-BE49-F238E27FC236}">
                <a16:creationId xmlns:a16="http://schemas.microsoft.com/office/drawing/2014/main" id="{F44A0777-70D6-3A04-D10F-2DBCAF504AEE}"/>
              </a:ext>
            </a:extLst>
          </p:cNvPr>
          <p:cNvPicPr>
            <a:picLocks noChangeAspect="1"/>
          </p:cNvPicPr>
          <p:nvPr/>
        </p:nvPicPr>
        <p:blipFill>
          <a:blip r:embed="rId4"/>
          <a:stretch>
            <a:fillRect/>
          </a:stretch>
        </p:blipFill>
        <p:spPr>
          <a:xfrm>
            <a:off x="1422179" y="1926635"/>
            <a:ext cx="14401800" cy="7484442"/>
          </a:xfrm>
          <a:prstGeom prst="rect">
            <a:avLst/>
          </a:prstGeom>
        </p:spPr>
      </p:pic>
    </p:spTree>
    <p:extLst>
      <p:ext uri="{BB962C8B-B14F-4D97-AF65-F5344CB8AC3E}">
        <p14:creationId xmlns:p14="http://schemas.microsoft.com/office/powerpoint/2010/main" val="2060299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554545"/>
          </a:xfrm>
          <a:prstGeom prst="rect">
            <a:avLst/>
          </a:prstGeom>
          <a:noFill/>
        </p:spPr>
        <p:txBody>
          <a:bodyPr wrap="square">
            <a:spAutoFit/>
          </a:bodyPr>
          <a:lstStyle/>
          <a:p>
            <a:r>
              <a:rPr lang="en-US" sz="3200" dirty="0">
                <a:solidFill>
                  <a:schemeClr val="tx2">
                    <a:lumMod val="75000"/>
                  </a:schemeClr>
                </a:solidFill>
              </a:rPr>
              <a:t>5. Can we identify any seasonal patterns or cyclicality in the investment trends for specific sectors? Do certain sectors experience higher investments during particular months? </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sp>
        <p:nvSpPr>
          <p:cNvPr id="7" name="TextBox 6">
            <a:extLst>
              <a:ext uri="{FF2B5EF4-FFF2-40B4-BE49-F238E27FC236}">
                <a16:creationId xmlns:a16="http://schemas.microsoft.com/office/drawing/2014/main" id="{4023C43F-14F7-397A-F0AB-6AC1BC0383B3}"/>
              </a:ext>
            </a:extLst>
          </p:cNvPr>
          <p:cNvSpPr txBox="1"/>
          <p:nvPr/>
        </p:nvSpPr>
        <p:spPr>
          <a:xfrm>
            <a:off x="1005114" y="2321694"/>
            <a:ext cx="17268480" cy="2677656"/>
          </a:xfrm>
          <a:prstGeom prst="rect">
            <a:avLst/>
          </a:prstGeom>
          <a:noFill/>
        </p:spPr>
        <p:txBody>
          <a:bodyPr wrap="square">
            <a:spAutoFit/>
          </a:bodyPr>
          <a:lstStyle/>
          <a:p>
            <a:r>
              <a:rPr lang="en-US" sz="2800" dirty="0"/>
              <a:t>A quarterly analysis of the investment trend shows some cyclic patterns during certain period.</a:t>
            </a:r>
          </a:p>
          <a:p>
            <a:endParaRPr lang="en-US" sz="2800" dirty="0"/>
          </a:p>
          <a:p>
            <a:pPr marL="285750" indent="-285750">
              <a:buFont typeface="Arial" panose="020B0604020202020204" pitchFamily="34" charset="0"/>
              <a:buChar char="•"/>
            </a:pPr>
            <a:r>
              <a:rPr lang="en-US" sz="2800" dirty="0"/>
              <a:t>Q1- April to June</a:t>
            </a:r>
          </a:p>
          <a:p>
            <a:pPr marL="285750" indent="-285750">
              <a:buFont typeface="Arial" panose="020B0604020202020204" pitchFamily="34" charset="0"/>
              <a:buChar char="•"/>
            </a:pPr>
            <a:r>
              <a:rPr lang="en-US" sz="2800" dirty="0"/>
              <a:t>Q2-July to September</a:t>
            </a:r>
          </a:p>
          <a:p>
            <a:pPr marL="285750" indent="-285750">
              <a:buFont typeface="Arial" panose="020B0604020202020204" pitchFamily="34" charset="0"/>
              <a:buChar char="•"/>
            </a:pPr>
            <a:r>
              <a:rPr lang="en-US" sz="2800" dirty="0"/>
              <a:t>Q3-October to December</a:t>
            </a:r>
          </a:p>
          <a:p>
            <a:pPr marL="285750" indent="-285750">
              <a:buFont typeface="Arial" panose="020B0604020202020204" pitchFamily="34" charset="0"/>
              <a:buChar char="•"/>
            </a:pPr>
            <a:r>
              <a:rPr lang="en-US" sz="2800" dirty="0"/>
              <a:t>Q4-January to March</a:t>
            </a:r>
            <a:endParaRPr lang="en-IN" sz="2800" dirty="0"/>
          </a:p>
        </p:txBody>
      </p:sp>
    </p:spTree>
    <p:extLst>
      <p:ext uri="{BB962C8B-B14F-4D97-AF65-F5344CB8AC3E}">
        <p14:creationId xmlns:p14="http://schemas.microsoft.com/office/powerpoint/2010/main" val="1998477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100392" y="322350"/>
            <a:ext cx="12344400" cy="1323439"/>
          </a:xfrm>
          <a:prstGeom prst="rect">
            <a:avLst/>
          </a:prstGeom>
          <a:noFill/>
        </p:spPr>
        <p:txBody>
          <a:bodyPr wrap="square">
            <a:spAutoFit/>
          </a:bodyPr>
          <a:lstStyle/>
          <a:p>
            <a:pPr algn="ctr"/>
            <a:r>
              <a:rPr lang="en-US" sz="4000" dirty="0">
                <a:solidFill>
                  <a:schemeClr val="tx2">
                    <a:lumMod val="75000"/>
                  </a:schemeClr>
                </a:solidFill>
              </a:rPr>
              <a:t>Q1- April to June</a:t>
            </a:r>
          </a:p>
          <a:p>
            <a:pPr algn="ctr"/>
            <a:endParaRPr lang="en-IN" sz="4000" dirty="0">
              <a:solidFill>
                <a:schemeClr val="tx2">
                  <a:lumMod val="75000"/>
                </a:schemeClr>
              </a:solidFill>
            </a:endParaRPr>
          </a:p>
        </p:txBody>
      </p:sp>
      <p:pic>
        <p:nvPicPr>
          <p:cNvPr id="5" name="Picture 4">
            <a:extLst>
              <a:ext uri="{FF2B5EF4-FFF2-40B4-BE49-F238E27FC236}">
                <a16:creationId xmlns:a16="http://schemas.microsoft.com/office/drawing/2014/main" id="{D87F054B-BBC2-BB45-3723-0BF60D0EEF85}"/>
              </a:ext>
            </a:extLst>
          </p:cNvPr>
          <p:cNvPicPr>
            <a:picLocks noChangeAspect="1"/>
          </p:cNvPicPr>
          <p:nvPr/>
        </p:nvPicPr>
        <p:blipFill>
          <a:blip r:embed="rId4"/>
          <a:stretch>
            <a:fillRect/>
          </a:stretch>
        </p:blipFill>
        <p:spPr>
          <a:xfrm>
            <a:off x="1933585" y="1607683"/>
            <a:ext cx="13155630" cy="7193783"/>
          </a:xfrm>
          <a:prstGeom prst="rect">
            <a:avLst/>
          </a:prstGeom>
        </p:spPr>
      </p:pic>
    </p:spTree>
    <p:extLst>
      <p:ext uri="{BB962C8B-B14F-4D97-AF65-F5344CB8AC3E}">
        <p14:creationId xmlns:p14="http://schemas.microsoft.com/office/powerpoint/2010/main" val="3357506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100392" y="322350"/>
            <a:ext cx="12344400" cy="1323439"/>
          </a:xfrm>
          <a:prstGeom prst="rect">
            <a:avLst/>
          </a:prstGeom>
          <a:noFill/>
        </p:spPr>
        <p:txBody>
          <a:bodyPr wrap="square">
            <a:spAutoFit/>
          </a:bodyPr>
          <a:lstStyle/>
          <a:p>
            <a:pPr algn="ctr"/>
            <a:r>
              <a:rPr lang="en-US" sz="4000" dirty="0">
                <a:solidFill>
                  <a:schemeClr val="tx2">
                    <a:lumMod val="75000"/>
                  </a:schemeClr>
                </a:solidFill>
              </a:rPr>
              <a:t>Q2-July to September</a:t>
            </a:r>
          </a:p>
          <a:p>
            <a:pPr algn="ctr"/>
            <a:endParaRPr lang="en-IN" sz="4000" dirty="0">
              <a:solidFill>
                <a:schemeClr val="tx2">
                  <a:lumMod val="75000"/>
                </a:schemeClr>
              </a:solidFill>
            </a:endParaRPr>
          </a:p>
        </p:txBody>
      </p:sp>
      <p:pic>
        <p:nvPicPr>
          <p:cNvPr id="6" name="Picture 5">
            <a:extLst>
              <a:ext uri="{FF2B5EF4-FFF2-40B4-BE49-F238E27FC236}">
                <a16:creationId xmlns:a16="http://schemas.microsoft.com/office/drawing/2014/main" id="{56163C66-7937-687D-AF8E-577A991D2F6C}"/>
              </a:ext>
            </a:extLst>
          </p:cNvPr>
          <p:cNvPicPr>
            <a:picLocks noChangeAspect="1"/>
          </p:cNvPicPr>
          <p:nvPr/>
        </p:nvPicPr>
        <p:blipFill>
          <a:blip r:embed="rId4"/>
          <a:stretch>
            <a:fillRect/>
          </a:stretch>
        </p:blipFill>
        <p:spPr>
          <a:xfrm>
            <a:off x="381000" y="4610100"/>
            <a:ext cx="9023720" cy="5136383"/>
          </a:xfrm>
          <a:prstGeom prst="rect">
            <a:avLst/>
          </a:prstGeom>
        </p:spPr>
      </p:pic>
      <p:pic>
        <p:nvPicPr>
          <p:cNvPr id="5" name="Picture 4">
            <a:extLst>
              <a:ext uri="{FF2B5EF4-FFF2-40B4-BE49-F238E27FC236}">
                <a16:creationId xmlns:a16="http://schemas.microsoft.com/office/drawing/2014/main" id="{938F9188-DCEF-1FD9-03CE-23603DED82C2}"/>
              </a:ext>
            </a:extLst>
          </p:cNvPr>
          <p:cNvPicPr>
            <a:picLocks noChangeAspect="1"/>
          </p:cNvPicPr>
          <p:nvPr/>
        </p:nvPicPr>
        <p:blipFill>
          <a:blip r:embed="rId5"/>
          <a:stretch>
            <a:fillRect/>
          </a:stretch>
        </p:blipFill>
        <p:spPr>
          <a:xfrm>
            <a:off x="8938308" y="947009"/>
            <a:ext cx="8727087" cy="5755238"/>
          </a:xfrm>
          <a:prstGeom prst="rect">
            <a:avLst/>
          </a:prstGeom>
        </p:spPr>
      </p:pic>
    </p:spTree>
    <p:extLst>
      <p:ext uri="{BB962C8B-B14F-4D97-AF65-F5344CB8AC3E}">
        <p14:creationId xmlns:p14="http://schemas.microsoft.com/office/powerpoint/2010/main" val="675788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100392" y="322350"/>
            <a:ext cx="12344400" cy="1323439"/>
          </a:xfrm>
          <a:prstGeom prst="rect">
            <a:avLst/>
          </a:prstGeom>
          <a:noFill/>
        </p:spPr>
        <p:txBody>
          <a:bodyPr wrap="square">
            <a:spAutoFit/>
          </a:bodyPr>
          <a:lstStyle/>
          <a:p>
            <a:pPr algn="ctr"/>
            <a:r>
              <a:rPr lang="en-US" sz="4000" dirty="0">
                <a:solidFill>
                  <a:schemeClr val="tx2">
                    <a:lumMod val="75000"/>
                  </a:schemeClr>
                </a:solidFill>
              </a:rPr>
              <a:t>Q3-October to December</a:t>
            </a:r>
          </a:p>
          <a:p>
            <a:pPr algn="ctr"/>
            <a:endParaRPr lang="en-IN" sz="4000" dirty="0">
              <a:solidFill>
                <a:schemeClr val="tx2">
                  <a:lumMod val="75000"/>
                </a:schemeClr>
              </a:solidFill>
            </a:endParaRPr>
          </a:p>
        </p:txBody>
      </p:sp>
      <p:pic>
        <p:nvPicPr>
          <p:cNvPr id="6" name="Picture 5">
            <a:extLst>
              <a:ext uri="{FF2B5EF4-FFF2-40B4-BE49-F238E27FC236}">
                <a16:creationId xmlns:a16="http://schemas.microsoft.com/office/drawing/2014/main" id="{37A5CFAA-AD70-C195-638F-835D9AA17117}"/>
              </a:ext>
            </a:extLst>
          </p:cNvPr>
          <p:cNvPicPr>
            <a:picLocks noChangeAspect="1"/>
          </p:cNvPicPr>
          <p:nvPr/>
        </p:nvPicPr>
        <p:blipFill>
          <a:blip r:embed="rId4"/>
          <a:stretch>
            <a:fillRect/>
          </a:stretch>
        </p:blipFill>
        <p:spPr>
          <a:xfrm>
            <a:off x="1447800" y="1381706"/>
            <a:ext cx="14212516" cy="7724194"/>
          </a:xfrm>
          <a:prstGeom prst="rect">
            <a:avLst/>
          </a:prstGeom>
        </p:spPr>
      </p:pic>
    </p:spTree>
    <p:extLst>
      <p:ext uri="{BB962C8B-B14F-4D97-AF65-F5344CB8AC3E}">
        <p14:creationId xmlns:p14="http://schemas.microsoft.com/office/powerpoint/2010/main" val="178082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3100392" y="322350"/>
            <a:ext cx="12344400" cy="1323439"/>
          </a:xfrm>
          <a:prstGeom prst="rect">
            <a:avLst/>
          </a:prstGeom>
          <a:noFill/>
        </p:spPr>
        <p:txBody>
          <a:bodyPr wrap="square">
            <a:spAutoFit/>
          </a:bodyPr>
          <a:lstStyle/>
          <a:p>
            <a:pPr algn="ctr"/>
            <a:r>
              <a:rPr lang="en-US" sz="4000" dirty="0">
                <a:solidFill>
                  <a:schemeClr val="tx2">
                    <a:lumMod val="75000"/>
                  </a:schemeClr>
                </a:solidFill>
              </a:rPr>
              <a:t>Q4-January to March</a:t>
            </a:r>
          </a:p>
          <a:p>
            <a:pPr algn="ctr"/>
            <a:endParaRPr lang="en-IN" sz="4000" dirty="0">
              <a:solidFill>
                <a:schemeClr val="tx2">
                  <a:lumMod val="75000"/>
                </a:schemeClr>
              </a:solidFill>
            </a:endParaRPr>
          </a:p>
        </p:txBody>
      </p:sp>
      <p:pic>
        <p:nvPicPr>
          <p:cNvPr id="5" name="Picture 4">
            <a:extLst>
              <a:ext uri="{FF2B5EF4-FFF2-40B4-BE49-F238E27FC236}">
                <a16:creationId xmlns:a16="http://schemas.microsoft.com/office/drawing/2014/main" id="{92DCBF58-0B2B-D195-71EF-9BE3C7DCB01E}"/>
              </a:ext>
            </a:extLst>
          </p:cNvPr>
          <p:cNvPicPr>
            <a:picLocks noChangeAspect="1"/>
          </p:cNvPicPr>
          <p:nvPr/>
        </p:nvPicPr>
        <p:blipFill>
          <a:blip r:embed="rId4"/>
          <a:stretch>
            <a:fillRect/>
          </a:stretch>
        </p:blipFill>
        <p:spPr>
          <a:xfrm>
            <a:off x="1295400" y="1618090"/>
            <a:ext cx="15041294" cy="7335409"/>
          </a:xfrm>
          <a:prstGeom prst="rect">
            <a:avLst/>
          </a:prstGeom>
        </p:spPr>
      </p:pic>
    </p:spTree>
    <p:extLst>
      <p:ext uri="{BB962C8B-B14F-4D97-AF65-F5344CB8AC3E}">
        <p14:creationId xmlns:p14="http://schemas.microsoft.com/office/powerpoint/2010/main" val="4166165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E1A5FE1-E998-216D-CFB4-88644E135192}"/>
              </a:ext>
            </a:extLst>
          </p:cNvPr>
          <p:cNvGrpSpPr/>
          <p:nvPr/>
        </p:nvGrpSpPr>
        <p:grpSpPr>
          <a:xfrm>
            <a:off x="1524000" y="3369753"/>
            <a:ext cx="9525000" cy="3547493"/>
            <a:chOff x="0" y="0"/>
            <a:chExt cx="2354568" cy="598615"/>
          </a:xfrm>
        </p:grpSpPr>
        <p:sp>
          <p:nvSpPr>
            <p:cNvPr id="4" name="Freeform 4">
              <a:extLst>
                <a:ext uri="{FF2B5EF4-FFF2-40B4-BE49-F238E27FC236}">
                  <a16:creationId xmlns:a16="http://schemas.microsoft.com/office/drawing/2014/main" id="{16F2B946-5666-11D5-6C49-61E765F1C9AC}"/>
                </a:ext>
              </a:extLst>
            </p:cNvPr>
            <p:cNvSpPr/>
            <p:nvPr/>
          </p:nvSpPr>
          <p:spPr>
            <a:xfrm>
              <a:off x="0" y="0"/>
              <a:ext cx="2354568" cy="598615"/>
            </a:xfrm>
            <a:custGeom>
              <a:avLst/>
              <a:gdLst/>
              <a:ahLst/>
              <a:cxnLst/>
              <a:rect l="l" t="t" r="r" b="b"/>
              <a:pathLst>
                <a:path w="2354568" h="598615">
                  <a:moveTo>
                    <a:pt x="28578" y="0"/>
                  </a:moveTo>
                  <a:lnTo>
                    <a:pt x="2325991" y="0"/>
                  </a:lnTo>
                  <a:cubicBezTo>
                    <a:pt x="2333570" y="0"/>
                    <a:pt x="2340839" y="3011"/>
                    <a:pt x="2346198" y="8370"/>
                  </a:cubicBezTo>
                  <a:cubicBezTo>
                    <a:pt x="2351557" y="13730"/>
                    <a:pt x="2354568" y="20998"/>
                    <a:pt x="2354568" y="28578"/>
                  </a:cubicBezTo>
                  <a:lnTo>
                    <a:pt x="2354568" y="570037"/>
                  </a:lnTo>
                  <a:cubicBezTo>
                    <a:pt x="2354568" y="585820"/>
                    <a:pt x="2341774" y="598615"/>
                    <a:pt x="2325991" y="598615"/>
                  </a:cubicBezTo>
                  <a:lnTo>
                    <a:pt x="28578" y="598615"/>
                  </a:lnTo>
                  <a:cubicBezTo>
                    <a:pt x="20998" y="598615"/>
                    <a:pt x="13730" y="595604"/>
                    <a:pt x="8370" y="590244"/>
                  </a:cubicBezTo>
                  <a:cubicBezTo>
                    <a:pt x="3011" y="584885"/>
                    <a:pt x="0" y="577616"/>
                    <a:pt x="0" y="570037"/>
                  </a:cubicBezTo>
                  <a:lnTo>
                    <a:pt x="0" y="28578"/>
                  </a:lnTo>
                  <a:cubicBezTo>
                    <a:pt x="0" y="20998"/>
                    <a:pt x="3011" y="13730"/>
                    <a:pt x="8370" y="8370"/>
                  </a:cubicBezTo>
                  <a:cubicBezTo>
                    <a:pt x="13730" y="3011"/>
                    <a:pt x="20998" y="0"/>
                    <a:pt x="28578" y="0"/>
                  </a:cubicBezTo>
                  <a:close/>
                </a:path>
              </a:pathLst>
            </a:custGeom>
            <a:solidFill>
              <a:srgbClr val="021662"/>
            </a:solidFill>
          </p:spPr>
          <p:txBody>
            <a:bodyPr/>
            <a:lstStyle/>
            <a:p>
              <a:endParaRPr lang="en-IN"/>
            </a:p>
          </p:txBody>
        </p:sp>
        <p:sp>
          <p:nvSpPr>
            <p:cNvPr id="6" name="TextBox 5">
              <a:extLst>
                <a:ext uri="{FF2B5EF4-FFF2-40B4-BE49-F238E27FC236}">
                  <a16:creationId xmlns:a16="http://schemas.microsoft.com/office/drawing/2014/main" id="{053F54DF-249B-2987-83F6-1E2DF9FB47C2}"/>
                </a:ext>
              </a:extLst>
            </p:cNvPr>
            <p:cNvSpPr txBox="1"/>
            <p:nvPr/>
          </p:nvSpPr>
          <p:spPr>
            <a:xfrm>
              <a:off x="0" y="38100"/>
              <a:ext cx="812800" cy="774700"/>
            </a:xfrm>
            <a:prstGeom prst="rect">
              <a:avLst/>
            </a:prstGeom>
          </p:spPr>
          <p:txBody>
            <a:bodyPr lIns="50800" tIns="50800" rIns="50800" bIns="50800" rtlCol="0" anchor="ctr"/>
            <a:lstStyle/>
            <a:p>
              <a:pPr algn="ctr">
                <a:lnSpc>
                  <a:spcPts val="1899"/>
                </a:lnSpc>
              </a:pPr>
              <a:endParaRPr/>
            </a:p>
          </p:txBody>
        </p:sp>
      </p:grpSp>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0" name="Group 10"/>
          <p:cNvGrpSpPr>
            <a:grpSpLocks noChangeAspect="1"/>
          </p:cNvGrpSpPr>
          <p:nvPr/>
        </p:nvGrpSpPr>
        <p:grpSpPr>
          <a:xfrm>
            <a:off x="12649200" y="383833"/>
            <a:ext cx="3339221" cy="3339208"/>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17" name="Freeform 17"/>
          <p:cNvSpPr/>
          <p:nvPr/>
        </p:nvSpPr>
        <p:spPr>
          <a:xfrm>
            <a:off x="13639065" y="1015892"/>
            <a:ext cx="1244877" cy="1235540"/>
          </a:xfrm>
          <a:custGeom>
            <a:avLst/>
            <a:gdLst/>
            <a:ahLst/>
            <a:cxnLst/>
            <a:rect l="l" t="t" r="r" b="b"/>
            <a:pathLst>
              <a:path w="1244877" h="1235540">
                <a:moveTo>
                  <a:pt x="0" y="0"/>
                </a:moveTo>
                <a:lnTo>
                  <a:pt x="1244877" y="0"/>
                </a:lnTo>
                <a:lnTo>
                  <a:pt x="1244877" y="1235541"/>
                </a:lnTo>
                <a:lnTo>
                  <a:pt x="0" y="1235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2" name="TextBox 22"/>
          <p:cNvSpPr txBox="1"/>
          <p:nvPr/>
        </p:nvSpPr>
        <p:spPr>
          <a:xfrm>
            <a:off x="12794730" y="2337215"/>
            <a:ext cx="3048162" cy="931912"/>
          </a:xfrm>
          <a:prstGeom prst="rect">
            <a:avLst/>
          </a:prstGeom>
        </p:spPr>
        <p:txBody>
          <a:bodyPr lIns="0" tIns="0" rIns="0" bIns="0" rtlCol="0" anchor="t">
            <a:spAutoFit/>
          </a:bodyPr>
          <a:lstStyle/>
          <a:p>
            <a:pPr algn="ctr">
              <a:lnSpc>
                <a:spcPts val="3759"/>
              </a:lnSpc>
            </a:pPr>
            <a:r>
              <a:rPr lang="en-US" sz="2685">
                <a:solidFill>
                  <a:srgbClr val="021662"/>
                </a:solidFill>
                <a:latin typeface="Nunito Bold Bold"/>
              </a:rPr>
              <a:t>Secondary Research</a:t>
            </a:r>
          </a:p>
        </p:txBody>
      </p:sp>
      <p:sp>
        <p:nvSpPr>
          <p:cNvPr id="23" name="TextBox 22">
            <a:extLst>
              <a:ext uri="{FF2B5EF4-FFF2-40B4-BE49-F238E27FC236}">
                <a16:creationId xmlns:a16="http://schemas.microsoft.com/office/drawing/2014/main" id="{AE4DE083-C0FC-2E2C-566A-B54673946769}"/>
              </a:ext>
            </a:extLst>
          </p:cNvPr>
          <p:cNvSpPr txBox="1"/>
          <p:nvPr/>
        </p:nvSpPr>
        <p:spPr>
          <a:xfrm>
            <a:off x="1908185" y="3723040"/>
            <a:ext cx="10029815"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Commercial property information</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Initiatives by the Government</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Overall Analysis and Recommendations for Telangana</a:t>
            </a:r>
            <a:endParaRPr lang="en-IN" sz="2800" dirty="0">
              <a:solidFill>
                <a:schemeClr val="bg1"/>
              </a:solidFill>
            </a:endParaRPr>
          </a:p>
        </p:txBody>
      </p:sp>
    </p:spTree>
    <p:extLst>
      <p:ext uri="{BB962C8B-B14F-4D97-AF65-F5344CB8AC3E}">
        <p14:creationId xmlns:p14="http://schemas.microsoft.com/office/powerpoint/2010/main" val="3016608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07CF0B01-1DD2-7B88-915A-72B2CFB87EFB}"/>
              </a:ext>
            </a:extLst>
          </p:cNvPr>
          <p:cNvSpPr txBox="1"/>
          <p:nvPr/>
        </p:nvSpPr>
        <p:spPr>
          <a:xfrm>
            <a:off x="1385893" y="356975"/>
            <a:ext cx="16002000" cy="2554545"/>
          </a:xfrm>
          <a:prstGeom prst="rect">
            <a:avLst/>
          </a:prstGeom>
          <a:noFill/>
        </p:spPr>
        <p:txBody>
          <a:bodyPr wrap="square">
            <a:spAutoFit/>
          </a:bodyPr>
          <a:lstStyle/>
          <a:p>
            <a:r>
              <a:rPr lang="en-US" sz="3200" dirty="0">
                <a:solidFill>
                  <a:schemeClr val="tx2">
                    <a:lumMod val="75000"/>
                  </a:schemeClr>
                </a:solidFill>
              </a:rPr>
              <a:t>1. What are the top 5 districts to buy commercial properties in Telangana? Justify your answer.</a:t>
            </a:r>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a:p>
            <a:endParaRPr lang="en-IN" sz="3200" dirty="0">
              <a:solidFill>
                <a:schemeClr val="tx2">
                  <a:lumMod val="75000"/>
                </a:schemeClr>
              </a:solidFill>
            </a:endParaRPr>
          </a:p>
        </p:txBody>
      </p:sp>
      <p:pic>
        <p:nvPicPr>
          <p:cNvPr id="6" name="Picture 5">
            <a:extLst>
              <a:ext uri="{FF2B5EF4-FFF2-40B4-BE49-F238E27FC236}">
                <a16:creationId xmlns:a16="http://schemas.microsoft.com/office/drawing/2014/main" id="{508640EF-48A4-07DC-0AC6-14450F0E9E4D}"/>
              </a:ext>
            </a:extLst>
          </p:cNvPr>
          <p:cNvPicPr>
            <a:picLocks noChangeAspect="1"/>
          </p:cNvPicPr>
          <p:nvPr/>
        </p:nvPicPr>
        <p:blipFill>
          <a:blip r:embed="rId4"/>
          <a:stretch>
            <a:fillRect/>
          </a:stretch>
        </p:blipFill>
        <p:spPr>
          <a:xfrm>
            <a:off x="1676400" y="1211554"/>
            <a:ext cx="14416093" cy="7297969"/>
          </a:xfrm>
          <a:prstGeom prst="rect">
            <a:avLst/>
          </a:prstGeom>
        </p:spPr>
      </p:pic>
    </p:spTree>
    <p:extLst>
      <p:ext uri="{BB962C8B-B14F-4D97-AF65-F5344CB8AC3E}">
        <p14:creationId xmlns:p14="http://schemas.microsoft.com/office/powerpoint/2010/main" val="1255565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2514600" y="480085"/>
            <a:ext cx="12344400" cy="1323439"/>
          </a:xfrm>
          <a:prstGeom prst="rect">
            <a:avLst/>
          </a:prstGeom>
          <a:noFill/>
        </p:spPr>
        <p:txBody>
          <a:bodyPr wrap="square">
            <a:spAutoFit/>
          </a:bodyPr>
          <a:lstStyle/>
          <a:p>
            <a:pPr algn="ctr"/>
            <a:r>
              <a:rPr lang="en-US" sz="4000" dirty="0">
                <a:solidFill>
                  <a:schemeClr val="tx2">
                    <a:lumMod val="75000"/>
                  </a:schemeClr>
                </a:solidFill>
              </a:rPr>
              <a:t>Assumed Contributions</a:t>
            </a:r>
          </a:p>
          <a:p>
            <a:pPr algn="ctr"/>
            <a:endParaRPr lang="en-IN" sz="4000" dirty="0">
              <a:solidFill>
                <a:schemeClr val="tx2">
                  <a:lumMod val="75000"/>
                </a:schemeClr>
              </a:solidFill>
            </a:endParaRPr>
          </a:p>
        </p:txBody>
      </p:sp>
      <p:pic>
        <p:nvPicPr>
          <p:cNvPr id="6" name="Picture 5">
            <a:extLst>
              <a:ext uri="{FF2B5EF4-FFF2-40B4-BE49-F238E27FC236}">
                <a16:creationId xmlns:a16="http://schemas.microsoft.com/office/drawing/2014/main" id="{9D4B344A-83A9-4A52-92C1-7CAF792B2DD0}"/>
              </a:ext>
            </a:extLst>
          </p:cNvPr>
          <p:cNvPicPr>
            <a:picLocks noChangeAspect="1"/>
          </p:cNvPicPr>
          <p:nvPr/>
        </p:nvPicPr>
        <p:blipFill>
          <a:blip r:embed="rId4"/>
          <a:stretch>
            <a:fillRect/>
          </a:stretch>
        </p:blipFill>
        <p:spPr>
          <a:xfrm>
            <a:off x="1447800" y="2023318"/>
            <a:ext cx="14792802" cy="6629400"/>
          </a:xfrm>
          <a:prstGeom prst="rect">
            <a:avLst/>
          </a:prstGeom>
        </p:spPr>
      </p:pic>
    </p:spTree>
    <p:extLst>
      <p:ext uri="{BB962C8B-B14F-4D97-AF65-F5344CB8AC3E}">
        <p14:creationId xmlns:p14="http://schemas.microsoft.com/office/powerpoint/2010/main" val="1791440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2514600" y="480085"/>
            <a:ext cx="12344400" cy="1323439"/>
          </a:xfrm>
          <a:prstGeom prst="rect">
            <a:avLst/>
          </a:prstGeom>
          <a:noFill/>
        </p:spPr>
        <p:txBody>
          <a:bodyPr wrap="square">
            <a:spAutoFit/>
          </a:bodyPr>
          <a:lstStyle/>
          <a:p>
            <a:pPr algn="ctr"/>
            <a:r>
              <a:rPr lang="en-US" sz="4000" dirty="0">
                <a:solidFill>
                  <a:schemeClr val="tx2">
                    <a:lumMod val="75000"/>
                  </a:schemeClr>
                </a:solidFill>
              </a:rPr>
              <a:t>Other Contributions</a:t>
            </a:r>
          </a:p>
          <a:p>
            <a:pPr algn="ctr"/>
            <a:endParaRPr lang="en-IN" sz="4000" dirty="0">
              <a:solidFill>
                <a:schemeClr val="tx2">
                  <a:lumMod val="75000"/>
                </a:schemeClr>
              </a:solidFill>
            </a:endParaRPr>
          </a:p>
        </p:txBody>
      </p:sp>
      <p:pic>
        <p:nvPicPr>
          <p:cNvPr id="5" name="Picture 4">
            <a:extLst>
              <a:ext uri="{FF2B5EF4-FFF2-40B4-BE49-F238E27FC236}">
                <a16:creationId xmlns:a16="http://schemas.microsoft.com/office/drawing/2014/main" id="{4ABC2B04-CC1A-5E17-34C8-33B821B3783F}"/>
              </a:ext>
            </a:extLst>
          </p:cNvPr>
          <p:cNvPicPr>
            <a:picLocks noChangeAspect="1"/>
          </p:cNvPicPr>
          <p:nvPr/>
        </p:nvPicPr>
        <p:blipFill>
          <a:blip r:embed="rId4"/>
          <a:stretch>
            <a:fillRect/>
          </a:stretch>
        </p:blipFill>
        <p:spPr>
          <a:xfrm>
            <a:off x="1900928" y="1803524"/>
            <a:ext cx="14008281" cy="6656898"/>
          </a:xfrm>
          <a:prstGeom prst="rect">
            <a:avLst/>
          </a:prstGeom>
        </p:spPr>
      </p:pic>
      <p:sp>
        <p:nvSpPr>
          <p:cNvPr id="6" name="TextBox 5">
            <a:extLst>
              <a:ext uri="{FF2B5EF4-FFF2-40B4-BE49-F238E27FC236}">
                <a16:creationId xmlns:a16="http://schemas.microsoft.com/office/drawing/2014/main" id="{0731EF35-8F9D-EB30-040C-12434AA32645}"/>
              </a:ext>
            </a:extLst>
          </p:cNvPr>
          <p:cNvSpPr txBox="1"/>
          <p:nvPr/>
        </p:nvSpPr>
        <p:spPr>
          <a:xfrm>
            <a:off x="1900928" y="8801100"/>
            <a:ext cx="13796272" cy="369332"/>
          </a:xfrm>
          <a:prstGeom prst="rect">
            <a:avLst/>
          </a:prstGeom>
          <a:noFill/>
        </p:spPr>
        <p:txBody>
          <a:bodyPr wrap="square" rtlCol="0">
            <a:spAutoFit/>
          </a:bodyPr>
          <a:lstStyle/>
          <a:p>
            <a:r>
              <a:rPr lang="en-US" dirty="0"/>
              <a:t>Dataset for industrial units: </a:t>
            </a:r>
            <a:r>
              <a:rPr lang="en-US" dirty="0">
                <a:hlinkClick r:id="rId5"/>
              </a:rPr>
              <a:t>https://data.telangana.gov.in/dataset/overview-industries-and-investment</a:t>
            </a:r>
            <a:endParaRPr lang="en-IN" dirty="0"/>
          </a:p>
        </p:txBody>
      </p:sp>
    </p:spTree>
    <p:extLst>
      <p:ext uri="{BB962C8B-B14F-4D97-AF65-F5344CB8AC3E}">
        <p14:creationId xmlns:p14="http://schemas.microsoft.com/office/powerpoint/2010/main" val="110289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779790" y="3473896"/>
            <a:ext cx="3339221" cy="333920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5" name="Freeform 5"/>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a:grpSpLocks noChangeAspect="1"/>
          </p:cNvGrpSpPr>
          <p:nvPr/>
        </p:nvGrpSpPr>
        <p:grpSpPr>
          <a:xfrm>
            <a:off x="4909587" y="3473896"/>
            <a:ext cx="3339221" cy="333920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grpSp>
        <p:nvGrpSpPr>
          <p:cNvPr id="8" name="Group 8"/>
          <p:cNvGrpSpPr>
            <a:grpSpLocks noChangeAspect="1"/>
          </p:cNvGrpSpPr>
          <p:nvPr/>
        </p:nvGrpSpPr>
        <p:grpSpPr>
          <a:xfrm>
            <a:off x="9038097" y="3473896"/>
            <a:ext cx="3339221" cy="333920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grpSp>
        <p:nvGrpSpPr>
          <p:cNvPr id="10" name="Group 10"/>
          <p:cNvGrpSpPr>
            <a:grpSpLocks noChangeAspect="1"/>
          </p:cNvGrpSpPr>
          <p:nvPr/>
        </p:nvGrpSpPr>
        <p:grpSpPr>
          <a:xfrm>
            <a:off x="13578204" y="3473896"/>
            <a:ext cx="3339221" cy="3339208"/>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12" name="Freeform 12"/>
          <p:cNvSpPr/>
          <p:nvPr/>
        </p:nvSpPr>
        <p:spPr>
          <a:xfrm>
            <a:off x="1832041" y="4223512"/>
            <a:ext cx="1234721" cy="1117984"/>
          </a:xfrm>
          <a:custGeom>
            <a:avLst/>
            <a:gdLst/>
            <a:ahLst/>
            <a:cxnLst/>
            <a:rect l="l" t="t" r="r" b="b"/>
            <a:pathLst>
              <a:path w="1234721" h="1117984">
                <a:moveTo>
                  <a:pt x="0" y="0"/>
                </a:moveTo>
                <a:lnTo>
                  <a:pt x="1234721" y="0"/>
                </a:lnTo>
                <a:lnTo>
                  <a:pt x="1234721" y="1117984"/>
                </a:lnTo>
                <a:lnTo>
                  <a:pt x="0" y="11179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5486400" y="4674578"/>
            <a:ext cx="831506" cy="800324"/>
          </a:xfrm>
          <a:custGeom>
            <a:avLst/>
            <a:gdLst/>
            <a:ahLst/>
            <a:cxnLst/>
            <a:rect l="l" t="t" r="r" b="b"/>
            <a:pathLst>
              <a:path w="831506" h="800324">
                <a:moveTo>
                  <a:pt x="0" y="0"/>
                </a:moveTo>
                <a:lnTo>
                  <a:pt x="831506" y="0"/>
                </a:lnTo>
                <a:lnTo>
                  <a:pt x="831506" y="800325"/>
                </a:lnTo>
                <a:lnTo>
                  <a:pt x="0" y="800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510575" y="4807985"/>
            <a:ext cx="1313257" cy="533511"/>
          </a:xfrm>
          <a:custGeom>
            <a:avLst/>
            <a:gdLst/>
            <a:ahLst/>
            <a:cxnLst/>
            <a:rect l="l" t="t" r="r" b="b"/>
            <a:pathLst>
              <a:path w="1313257" h="533511">
                <a:moveTo>
                  <a:pt x="0" y="0"/>
                </a:moveTo>
                <a:lnTo>
                  <a:pt x="1313257" y="0"/>
                </a:lnTo>
                <a:lnTo>
                  <a:pt x="1313257" y="533511"/>
                </a:lnTo>
                <a:lnTo>
                  <a:pt x="0" y="533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5" name="Freeform 15"/>
          <p:cNvSpPr/>
          <p:nvPr/>
        </p:nvSpPr>
        <p:spPr>
          <a:xfrm>
            <a:off x="5626859" y="3819846"/>
            <a:ext cx="1904677" cy="807107"/>
          </a:xfrm>
          <a:custGeom>
            <a:avLst/>
            <a:gdLst/>
            <a:ahLst/>
            <a:cxnLst/>
            <a:rect l="l" t="t" r="r" b="b"/>
            <a:pathLst>
              <a:path w="1904677" h="807107">
                <a:moveTo>
                  <a:pt x="0" y="0"/>
                </a:moveTo>
                <a:lnTo>
                  <a:pt x="1904677" y="0"/>
                </a:lnTo>
                <a:lnTo>
                  <a:pt x="1904677" y="807107"/>
                </a:lnTo>
                <a:lnTo>
                  <a:pt x="0" y="8071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6" name="Freeform 16"/>
          <p:cNvSpPr/>
          <p:nvPr/>
        </p:nvSpPr>
        <p:spPr>
          <a:xfrm>
            <a:off x="10018518" y="3944453"/>
            <a:ext cx="1365001" cy="1365001"/>
          </a:xfrm>
          <a:custGeom>
            <a:avLst/>
            <a:gdLst/>
            <a:ahLst/>
            <a:cxnLst/>
            <a:rect l="l" t="t" r="r" b="b"/>
            <a:pathLst>
              <a:path w="1365001" h="1365001">
                <a:moveTo>
                  <a:pt x="0" y="0"/>
                </a:moveTo>
                <a:lnTo>
                  <a:pt x="1365001" y="0"/>
                </a:lnTo>
                <a:lnTo>
                  <a:pt x="1365001" y="1365001"/>
                </a:lnTo>
                <a:lnTo>
                  <a:pt x="0" y="13650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7" name="Freeform 17"/>
          <p:cNvSpPr/>
          <p:nvPr/>
        </p:nvSpPr>
        <p:spPr>
          <a:xfrm>
            <a:off x="14568069" y="4105955"/>
            <a:ext cx="1244877" cy="1235540"/>
          </a:xfrm>
          <a:custGeom>
            <a:avLst/>
            <a:gdLst/>
            <a:ahLst/>
            <a:cxnLst/>
            <a:rect l="l" t="t" r="r" b="b"/>
            <a:pathLst>
              <a:path w="1244877" h="1235540">
                <a:moveTo>
                  <a:pt x="0" y="0"/>
                </a:moveTo>
                <a:lnTo>
                  <a:pt x="1244877" y="0"/>
                </a:lnTo>
                <a:lnTo>
                  <a:pt x="1244877" y="1235541"/>
                </a:lnTo>
                <a:lnTo>
                  <a:pt x="0" y="12355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8" name="TextBox 18"/>
          <p:cNvSpPr txBox="1"/>
          <p:nvPr/>
        </p:nvSpPr>
        <p:spPr>
          <a:xfrm>
            <a:off x="4497990" y="258763"/>
            <a:ext cx="9080214" cy="1377949"/>
          </a:xfrm>
          <a:prstGeom prst="rect">
            <a:avLst/>
          </a:prstGeom>
        </p:spPr>
        <p:txBody>
          <a:bodyPr lIns="0" tIns="0" rIns="0" bIns="0" rtlCol="0" anchor="t">
            <a:spAutoFit/>
          </a:bodyPr>
          <a:lstStyle/>
          <a:p>
            <a:pPr algn="ctr">
              <a:lnSpc>
                <a:spcPts val="11200"/>
              </a:lnSpc>
            </a:pPr>
            <a:r>
              <a:rPr lang="en-US" sz="8000" dirty="0">
                <a:solidFill>
                  <a:srgbClr val="021662"/>
                </a:solidFill>
                <a:latin typeface="Nunito Sans Heavy"/>
              </a:rPr>
              <a:t>Categories</a:t>
            </a:r>
          </a:p>
        </p:txBody>
      </p:sp>
      <p:sp>
        <p:nvSpPr>
          <p:cNvPr id="19" name="TextBox 19"/>
          <p:cNvSpPr txBox="1"/>
          <p:nvPr/>
        </p:nvSpPr>
        <p:spPr>
          <a:xfrm>
            <a:off x="925320" y="5470893"/>
            <a:ext cx="3048162" cy="455662"/>
          </a:xfrm>
          <a:prstGeom prst="rect">
            <a:avLst/>
          </a:prstGeom>
        </p:spPr>
        <p:txBody>
          <a:bodyPr lIns="0" tIns="0" rIns="0" bIns="0" rtlCol="0" anchor="t">
            <a:spAutoFit/>
          </a:bodyPr>
          <a:lstStyle/>
          <a:p>
            <a:pPr algn="ctr">
              <a:lnSpc>
                <a:spcPts val="3759"/>
              </a:lnSpc>
            </a:pPr>
            <a:r>
              <a:rPr lang="en-US" sz="2685">
                <a:solidFill>
                  <a:srgbClr val="021662"/>
                </a:solidFill>
                <a:latin typeface="Nunito Bold Bold"/>
              </a:rPr>
              <a:t>Revenue</a:t>
            </a:r>
          </a:p>
        </p:txBody>
      </p:sp>
      <p:sp>
        <p:nvSpPr>
          <p:cNvPr id="20" name="TextBox 20"/>
          <p:cNvSpPr txBox="1"/>
          <p:nvPr/>
        </p:nvSpPr>
        <p:spPr>
          <a:xfrm>
            <a:off x="5054473" y="5470893"/>
            <a:ext cx="3048162" cy="455662"/>
          </a:xfrm>
          <a:prstGeom prst="rect">
            <a:avLst/>
          </a:prstGeom>
        </p:spPr>
        <p:txBody>
          <a:bodyPr lIns="0" tIns="0" rIns="0" bIns="0" rtlCol="0" anchor="t">
            <a:spAutoFit/>
          </a:bodyPr>
          <a:lstStyle/>
          <a:p>
            <a:pPr algn="ctr">
              <a:lnSpc>
                <a:spcPts val="3759"/>
              </a:lnSpc>
            </a:pPr>
            <a:r>
              <a:rPr lang="en-US" sz="2685">
                <a:solidFill>
                  <a:srgbClr val="021662"/>
                </a:solidFill>
                <a:latin typeface="Nunito Bold Bold"/>
              </a:rPr>
              <a:t>Transportation</a:t>
            </a:r>
          </a:p>
        </p:txBody>
      </p:sp>
      <p:sp>
        <p:nvSpPr>
          <p:cNvPr id="21" name="TextBox 21"/>
          <p:cNvSpPr txBox="1"/>
          <p:nvPr/>
        </p:nvSpPr>
        <p:spPr>
          <a:xfrm>
            <a:off x="9183627" y="5427278"/>
            <a:ext cx="3048162" cy="455662"/>
          </a:xfrm>
          <a:prstGeom prst="rect">
            <a:avLst/>
          </a:prstGeom>
        </p:spPr>
        <p:txBody>
          <a:bodyPr lIns="0" tIns="0" rIns="0" bIns="0" rtlCol="0" anchor="t">
            <a:spAutoFit/>
          </a:bodyPr>
          <a:lstStyle/>
          <a:p>
            <a:pPr algn="ctr">
              <a:lnSpc>
                <a:spcPts val="3759"/>
              </a:lnSpc>
            </a:pPr>
            <a:r>
              <a:rPr lang="en-US" sz="2685">
                <a:solidFill>
                  <a:srgbClr val="021662"/>
                </a:solidFill>
                <a:latin typeface="Nunito Bold Bold"/>
              </a:rPr>
              <a:t>Industry</a:t>
            </a:r>
          </a:p>
        </p:txBody>
      </p:sp>
      <p:sp>
        <p:nvSpPr>
          <p:cNvPr id="22" name="TextBox 22"/>
          <p:cNvSpPr txBox="1"/>
          <p:nvPr/>
        </p:nvSpPr>
        <p:spPr>
          <a:xfrm>
            <a:off x="13723734" y="5427278"/>
            <a:ext cx="3048162" cy="931912"/>
          </a:xfrm>
          <a:prstGeom prst="rect">
            <a:avLst/>
          </a:prstGeom>
        </p:spPr>
        <p:txBody>
          <a:bodyPr lIns="0" tIns="0" rIns="0" bIns="0" rtlCol="0" anchor="t">
            <a:spAutoFit/>
          </a:bodyPr>
          <a:lstStyle/>
          <a:p>
            <a:pPr algn="ctr">
              <a:lnSpc>
                <a:spcPts val="3759"/>
              </a:lnSpc>
            </a:pPr>
            <a:r>
              <a:rPr lang="en-US" sz="2685">
                <a:solidFill>
                  <a:srgbClr val="021662"/>
                </a:solidFill>
                <a:latin typeface="Nunito Bold Bold"/>
              </a:rPr>
              <a:t>Secondary Research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6" name="Picture 5">
            <a:extLst>
              <a:ext uri="{FF2B5EF4-FFF2-40B4-BE49-F238E27FC236}">
                <a16:creationId xmlns:a16="http://schemas.microsoft.com/office/drawing/2014/main" id="{ABA7AA3B-B902-E424-0516-EAA93F0F4810}"/>
              </a:ext>
            </a:extLst>
          </p:cNvPr>
          <p:cNvPicPr>
            <a:picLocks noChangeAspect="1"/>
          </p:cNvPicPr>
          <p:nvPr/>
        </p:nvPicPr>
        <p:blipFill>
          <a:blip r:embed="rId4"/>
          <a:stretch>
            <a:fillRect/>
          </a:stretch>
        </p:blipFill>
        <p:spPr>
          <a:xfrm>
            <a:off x="1676400" y="1211554"/>
            <a:ext cx="14416093" cy="7297969"/>
          </a:xfrm>
          <a:prstGeom prst="rect">
            <a:avLst/>
          </a:prstGeom>
        </p:spPr>
      </p:pic>
    </p:spTree>
    <p:extLst>
      <p:ext uri="{BB962C8B-B14F-4D97-AF65-F5344CB8AC3E}">
        <p14:creationId xmlns:p14="http://schemas.microsoft.com/office/powerpoint/2010/main" val="254483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2800767"/>
          </a:xfrm>
          <a:prstGeom prst="rect">
            <a:avLst/>
          </a:prstGeom>
          <a:noFill/>
        </p:spPr>
        <p:txBody>
          <a:bodyPr wrap="square">
            <a:spAutoFit/>
          </a:bodyPr>
          <a:lstStyle/>
          <a:p>
            <a:r>
              <a:rPr lang="en-US" sz="3200" dirty="0">
                <a:solidFill>
                  <a:schemeClr val="tx2">
                    <a:lumMod val="75000"/>
                  </a:schemeClr>
                </a:solidFill>
              </a:rPr>
              <a:t>2. What significant policies or initiatives were put into effect to enhance economic growth, investments, and employment in Telangana by the current government? Can we quantify the impact of these policies using available data?</a:t>
            </a:r>
            <a:endParaRPr lang="en-IN" sz="3200" dirty="0">
              <a:solidFill>
                <a:schemeClr val="tx2">
                  <a:lumMod val="75000"/>
                </a:schemeClr>
              </a:solidFill>
            </a:endParaRPr>
          </a:p>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533400" y="2250813"/>
            <a:ext cx="17449800" cy="1384995"/>
          </a:xfrm>
          <a:prstGeom prst="rect">
            <a:avLst/>
          </a:prstGeom>
          <a:noFill/>
        </p:spPr>
        <p:txBody>
          <a:bodyPr wrap="square">
            <a:spAutoFit/>
          </a:bodyPr>
          <a:lstStyle/>
          <a:p>
            <a:r>
              <a:rPr lang="en-US" sz="2800" b="0" i="0" dirty="0">
                <a:effectLst/>
              </a:rPr>
              <a:t>Telangana Academy for Skill and Knowledge(TASK):</a:t>
            </a:r>
          </a:p>
          <a:p>
            <a:r>
              <a:rPr lang="en-US" sz="2800" b="0" i="0" dirty="0">
                <a:effectLst/>
              </a:rPr>
              <a:t>The Institute for Electronic Governance (IEG) of the Department of IT&amp;E, Government of Telangana, has launched the TASK project to foster communication between business, academia, and the state.</a:t>
            </a:r>
            <a:endParaRPr lang="en-IN" sz="2800" dirty="0"/>
          </a:p>
        </p:txBody>
      </p:sp>
      <p:pic>
        <p:nvPicPr>
          <p:cNvPr id="9" name="Picture 8">
            <a:extLst>
              <a:ext uri="{FF2B5EF4-FFF2-40B4-BE49-F238E27FC236}">
                <a16:creationId xmlns:a16="http://schemas.microsoft.com/office/drawing/2014/main" id="{FBA63CFC-731E-0DF3-640A-C6AD614D33E9}"/>
              </a:ext>
            </a:extLst>
          </p:cNvPr>
          <p:cNvPicPr>
            <a:picLocks noChangeAspect="1"/>
          </p:cNvPicPr>
          <p:nvPr/>
        </p:nvPicPr>
        <p:blipFill>
          <a:blip r:embed="rId4"/>
          <a:stretch>
            <a:fillRect/>
          </a:stretch>
        </p:blipFill>
        <p:spPr>
          <a:xfrm>
            <a:off x="1447800" y="4198608"/>
            <a:ext cx="13119100" cy="4730701"/>
          </a:xfrm>
          <a:prstGeom prst="rect">
            <a:avLst/>
          </a:prstGeom>
        </p:spPr>
      </p:pic>
      <p:sp>
        <p:nvSpPr>
          <p:cNvPr id="5" name="TextBox 4">
            <a:extLst>
              <a:ext uri="{FF2B5EF4-FFF2-40B4-BE49-F238E27FC236}">
                <a16:creationId xmlns:a16="http://schemas.microsoft.com/office/drawing/2014/main" id="{F096F4D6-4E6D-BAF5-69C4-1607416EFEE9}"/>
              </a:ext>
            </a:extLst>
          </p:cNvPr>
          <p:cNvSpPr txBox="1"/>
          <p:nvPr/>
        </p:nvSpPr>
        <p:spPr>
          <a:xfrm>
            <a:off x="685800" y="9258300"/>
            <a:ext cx="14020800" cy="369332"/>
          </a:xfrm>
          <a:prstGeom prst="rect">
            <a:avLst/>
          </a:prstGeom>
          <a:noFill/>
        </p:spPr>
        <p:txBody>
          <a:bodyPr wrap="square" rtlCol="0">
            <a:spAutoFit/>
          </a:bodyPr>
          <a:lstStyle/>
          <a:p>
            <a:r>
              <a:rPr lang="en-US" dirty="0"/>
              <a:t>Dataset used: </a:t>
            </a:r>
            <a:r>
              <a:rPr lang="en-US" dirty="0">
                <a:hlinkClick r:id="rId5"/>
              </a:rPr>
              <a:t>https://data.telangana.gov.in/dataset/skill-development-under-telangana-academy-skill-knowledge-task</a:t>
            </a:r>
            <a:endParaRPr lang="en-IN" dirty="0"/>
          </a:p>
        </p:txBody>
      </p:sp>
    </p:spTree>
    <p:extLst>
      <p:ext uri="{BB962C8B-B14F-4D97-AF65-F5344CB8AC3E}">
        <p14:creationId xmlns:p14="http://schemas.microsoft.com/office/powerpoint/2010/main" val="311015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008743" y="498561"/>
            <a:ext cx="17449800" cy="1815882"/>
          </a:xfrm>
          <a:prstGeom prst="rect">
            <a:avLst/>
          </a:prstGeom>
          <a:noFill/>
        </p:spPr>
        <p:txBody>
          <a:bodyPr wrap="square">
            <a:spAutoFit/>
          </a:bodyPr>
          <a:lstStyle/>
          <a:p>
            <a:r>
              <a:rPr lang="en-IN" sz="2800" dirty="0"/>
              <a:t>T-Hub: </a:t>
            </a:r>
          </a:p>
          <a:p>
            <a:r>
              <a:rPr lang="en-IN" sz="2800" dirty="0"/>
              <a:t>The government established T-Hub, a startup incubator and accelerator, to foster innovation and entrepreneurship in the state. It provided support to startups and helped create a thriving ecosystem for technology and innovation.</a:t>
            </a:r>
          </a:p>
          <a:p>
            <a:endParaRPr lang="en-IN" sz="2800" dirty="0"/>
          </a:p>
        </p:txBody>
      </p:sp>
      <p:pic>
        <p:nvPicPr>
          <p:cNvPr id="5" name="Picture 4">
            <a:extLst>
              <a:ext uri="{FF2B5EF4-FFF2-40B4-BE49-F238E27FC236}">
                <a16:creationId xmlns:a16="http://schemas.microsoft.com/office/drawing/2014/main" id="{C707ACC6-78D3-8142-5EE0-8FF546FCAA2D}"/>
              </a:ext>
            </a:extLst>
          </p:cNvPr>
          <p:cNvPicPr>
            <a:picLocks noChangeAspect="1"/>
          </p:cNvPicPr>
          <p:nvPr/>
        </p:nvPicPr>
        <p:blipFill>
          <a:blip r:embed="rId4"/>
          <a:stretch>
            <a:fillRect/>
          </a:stretch>
        </p:blipFill>
        <p:spPr>
          <a:xfrm>
            <a:off x="990600" y="2492175"/>
            <a:ext cx="14554200" cy="6228993"/>
          </a:xfrm>
          <a:prstGeom prst="rect">
            <a:avLst/>
          </a:prstGeom>
        </p:spPr>
      </p:pic>
    </p:spTree>
    <p:extLst>
      <p:ext uri="{BB962C8B-B14F-4D97-AF65-F5344CB8AC3E}">
        <p14:creationId xmlns:p14="http://schemas.microsoft.com/office/powerpoint/2010/main" val="2195021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008743" y="498561"/>
            <a:ext cx="17449800" cy="3539430"/>
          </a:xfrm>
          <a:prstGeom prst="rect">
            <a:avLst/>
          </a:prstGeom>
          <a:noFill/>
        </p:spPr>
        <p:txBody>
          <a:bodyPr wrap="square">
            <a:spAutoFit/>
          </a:bodyPr>
          <a:lstStyle/>
          <a:p>
            <a:r>
              <a:rPr lang="en-US" sz="2800" i="0" dirty="0">
                <a:effectLst/>
              </a:rPr>
              <a:t>Information Technology (IT) Sector: </a:t>
            </a:r>
          </a:p>
          <a:p>
            <a:r>
              <a:rPr lang="en-US" sz="2800" i="0" dirty="0">
                <a:effectLst/>
              </a:rPr>
              <a:t>The government encouraged the growth of IT companies and IT parks, including initiatives to attract investments from major technological companies.</a:t>
            </a:r>
          </a:p>
          <a:p>
            <a:endParaRPr lang="en-US" sz="2800" dirty="0"/>
          </a:p>
          <a:p>
            <a:r>
              <a:rPr lang="en-US" sz="2800" dirty="0"/>
              <a:t>From the existing data, it is the highest investment sector.</a:t>
            </a:r>
            <a:endParaRPr lang="en-IN" sz="2800" dirty="0"/>
          </a:p>
          <a:p>
            <a:endParaRPr lang="en-IN" sz="2800" dirty="0"/>
          </a:p>
          <a:p>
            <a:endParaRPr lang="en-IN" sz="2800" dirty="0"/>
          </a:p>
          <a:p>
            <a:endParaRPr lang="en-IN" sz="2800" dirty="0"/>
          </a:p>
        </p:txBody>
      </p:sp>
      <p:pic>
        <p:nvPicPr>
          <p:cNvPr id="9" name="Picture 8">
            <a:extLst>
              <a:ext uri="{FF2B5EF4-FFF2-40B4-BE49-F238E27FC236}">
                <a16:creationId xmlns:a16="http://schemas.microsoft.com/office/drawing/2014/main" id="{F94DABA6-9AD4-4A5D-AE27-B41512D7F8F0}"/>
              </a:ext>
            </a:extLst>
          </p:cNvPr>
          <p:cNvPicPr>
            <a:picLocks noChangeAspect="1"/>
          </p:cNvPicPr>
          <p:nvPr/>
        </p:nvPicPr>
        <p:blipFill>
          <a:blip r:embed="rId4"/>
          <a:stretch>
            <a:fillRect/>
          </a:stretch>
        </p:blipFill>
        <p:spPr>
          <a:xfrm>
            <a:off x="1447800" y="3327062"/>
            <a:ext cx="12192000" cy="6459563"/>
          </a:xfrm>
          <a:prstGeom prst="rect">
            <a:avLst/>
          </a:prstGeom>
        </p:spPr>
      </p:pic>
    </p:spTree>
    <p:extLst>
      <p:ext uri="{BB962C8B-B14F-4D97-AF65-F5344CB8AC3E}">
        <p14:creationId xmlns:p14="http://schemas.microsoft.com/office/powerpoint/2010/main" val="1038718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2308324"/>
          </a:xfrm>
          <a:prstGeom prst="rect">
            <a:avLst/>
          </a:prstGeom>
          <a:noFill/>
        </p:spPr>
        <p:txBody>
          <a:bodyPr wrap="square">
            <a:spAutoFit/>
          </a:bodyPr>
          <a:lstStyle/>
          <a:p>
            <a:r>
              <a:rPr lang="en-US" sz="3200" dirty="0">
                <a:solidFill>
                  <a:schemeClr val="tx2">
                    <a:lumMod val="75000"/>
                  </a:schemeClr>
                </a:solidFill>
              </a:rPr>
              <a:t>3. Provide top 5 Insights &amp; 5 recommendations to Telangana government for sustained growth in the next 5 years based on your analysis</a:t>
            </a:r>
            <a:endParaRPr lang="en-IN" sz="3200" dirty="0">
              <a:solidFill>
                <a:schemeClr val="tx2">
                  <a:lumMod val="75000"/>
                </a:schemeClr>
              </a:solidFill>
            </a:endParaRPr>
          </a:p>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533400" y="2250813"/>
            <a:ext cx="17449800" cy="1384995"/>
          </a:xfrm>
          <a:prstGeom prst="rect">
            <a:avLst/>
          </a:prstGeom>
          <a:noFill/>
        </p:spPr>
        <p:txBody>
          <a:bodyPr wrap="square">
            <a:spAutoFit/>
          </a:bodyPr>
          <a:lstStyle/>
          <a:p>
            <a:r>
              <a:rPr lang="en-US" sz="2800" dirty="0"/>
              <a:t>1. Economic growth:</a:t>
            </a:r>
            <a:endParaRPr lang="en-IN" sz="2800" dirty="0"/>
          </a:p>
          <a:p>
            <a:r>
              <a:rPr lang="en-US" sz="2800" dirty="0"/>
              <a:t>Increase in revenue generated from document registration and e-stamp registration.</a:t>
            </a:r>
            <a:endParaRPr lang="en-IN" sz="2800" dirty="0"/>
          </a:p>
          <a:p>
            <a:endParaRPr lang="en-IN" sz="2800" dirty="0"/>
          </a:p>
        </p:txBody>
      </p:sp>
      <p:pic>
        <p:nvPicPr>
          <p:cNvPr id="5" name="Picture 4">
            <a:extLst>
              <a:ext uri="{FF2B5EF4-FFF2-40B4-BE49-F238E27FC236}">
                <a16:creationId xmlns:a16="http://schemas.microsoft.com/office/drawing/2014/main" id="{DCD54862-3912-DF6A-1966-7662AE04EB72}"/>
              </a:ext>
            </a:extLst>
          </p:cNvPr>
          <p:cNvPicPr>
            <a:picLocks noChangeAspect="1"/>
          </p:cNvPicPr>
          <p:nvPr/>
        </p:nvPicPr>
        <p:blipFill>
          <a:blip r:embed="rId4"/>
          <a:stretch>
            <a:fillRect/>
          </a:stretch>
        </p:blipFill>
        <p:spPr>
          <a:xfrm>
            <a:off x="2819400" y="3547455"/>
            <a:ext cx="12877800" cy="5791200"/>
          </a:xfrm>
          <a:prstGeom prst="rect">
            <a:avLst/>
          </a:prstGeom>
        </p:spPr>
      </p:pic>
    </p:spTree>
    <p:extLst>
      <p:ext uri="{BB962C8B-B14F-4D97-AF65-F5344CB8AC3E}">
        <p14:creationId xmlns:p14="http://schemas.microsoft.com/office/powerpoint/2010/main" val="497437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1384995"/>
          </a:xfrm>
          <a:prstGeom prst="rect">
            <a:avLst/>
          </a:prstGeom>
          <a:noFill/>
        </p:spPr>
        <p:txBody>
          <a:bodyPr wrap="square">
            <a:spAutoFit/>
          </a:bodyPr>
          <a:lstStyle/>
          <a:p>
            <a:r>
              <a:rPr lang="en-US" sz="2800" dirty="0"/>
              <a:t>2. </a:t>
            </a:r>
            <a:r>
              <a:rPr lang="en-US" sz="2800" dirty="0" err="1"/>
              <a:t>Rangareddy</a:t>
            </a:r>
            <a:r>
              <a:rPr lang="en-US" sz="2800" dirty="0"/>
              <a:t>- the richest district</a:t>
            </a:r>
            <a:endParaRPr lang="en-IN" sz="2800" dirty="0"/>
          </a:p>
          <a:p>
            <a:r>
              <a:rPr lang="en-US" sz="2800" dirty="0"/>
              <a:t>Has highest document revenue, </a:t>
            </a:r>
            <a:r>
              <a:rPr lang="en-US" sz="2800" dirty="0" err="1"/>
              <a:t>estamp</a:t>
            </a:r>
            <a:r>
              <a:rPr lang="en-US" sz="2800" dirty="0"/>
              <a:t> revenue, vehicle sales growth and sector investment</a:t>
            </a:r>
            <a:endParaRPr lang="en-IN" sz="2800" dirty="0"/>
          </a:p>
          <a:p>
            <a:endParaRPr lang="en-IN" sz="2800" dirty="0"/>
          </a:p>
        </p:txBody>
      </p:sp>
      <p:pic>
        <p:nvPicPr>
          <p:cNvPr id="10" name="Picture 9">
            <a:extLst>
              <a:ext uri="{FF2B5EF4-FFF2-40B4-BE49-F238E27FC236}">
                <a16:creationId xmlns:a16="http://schemas.microsoft.com/office/drawing/2014/main" id="{95CCCA86-BC70-3BF5-9BEC-209D1F87AB63}"/>
              </a:ext>
            </a:extLst>
          </p:cNvPr>
          <p:cNvPicPr>
            <a:picLocks noChangeAspect="1"/>
          </p:cNvPicPr>
          <p:nvPr/>
        </p:nvPicPr>
        <p:blipFill rotWithShape="1">
          <a:blip r:embed="rId4"/>
          <a:srcRect t="7669" b="64034"/>
          <a:stretch/>
        </p:blipFill>
        <p:spPr>
          <a:xfrm>
            <a:off x="381000" y="5179857"/>
            <a:ext cx="8001000" cy="3076237"/>
          </a:xfrm>
          <a:prstGeom prst="rect">
            <a:avLst/>
          </a:prstGeom>
        </p:spPr>
      </p:pic>
      <p:pic>
        <p:nvPicPr>
          <p:cNvPr id="11" name="Picture 10">
            <a:extLst>
              <a:ext uri="{FF2B5EF4-FFF2-40B4-BE49-F238E27FC236}">
                <a16:creationId xmlns:a16="http://schemas.microsoft.com/office/drawing/2014/main" id="{D59DCD34-7DFD-F584-4145-5796A6B0EDEA}"/>
              </a:ext>
            </a:extLst>
          </p:cNvPr>
          <p:cNvPicPr>
            <a:picLocks noChangeAspect="1"/>
          </p:cNvPicPr>
          <p:nvPr/>
        </p:nvPicPr>
        <p:blipFill>
          <a:blip r:embed="rId5"/>
          <a:stretch>
            <a:fillRect/>
          </a:stretch>
        </p:blipFill>
        <p:spPr>
          <a:xfrm>
            <a:off x="7162800" y="6134100"/>
            <a:ext cx="8153400" cy="3133159"/>
          </a:xfrm>
          <a:prstGeom prst="rect">
            <a:avLst/>
          </a:prstGeom>
        </p:spPr>
      </p:pic>
      <p:pic>
        <p:nvPicPr>
          <p:cNvPr id="12" name="Picture 11">
            <a:extLst>
              <a:ext uri="{FF2B5EF4-FFF2-40B4-BE49-F238E27FC236}">
                <a16:creationId xmlns:a16="http://schemas.microsoft.com/office/drawing/2014/main" id="{B95486BF-1CAC-0605-696D-E945C256E5E2}"/>
              </a:ext>
            </a:extLst>
          </p:cNvPr>
          <p:cNvPicPr>
            <a:picLocks noChangeAspect="1"/>
          </p:cNvPicPr>
          <p:nvPr/>
        </p:nvPicPr>
        <p:blipFill>
          <a:blip r:embed="rId6"/>
          <a:stretch>
            <a:fillRect/>
          </a:stretch>
        </p:blipFill>
        <p:spPr>
          <a:xfrm>
            <a:off x="8605233" y="1345969"/>
            <a:ext cx="8458200" cy="4311009"/>
          </a:xfrm>
          <a:prstGeom prst="rect">
            <a:avLst/>
          </a:prstGeom>
        </p:spPr>
      </p:pic>
      <p:pic>
        <p:nvPicPr>
          <p:cNvPr id="14" name="Picture 13">
            <a:extLst>
              <a:ext uri="{FF2B5EF4-FFF2-40B4-BE49-F238E27FC236}">
                <a16:creationId xmlns:a16="http://schemas.microsoft.com/office/drawing/2014/main" id="{50D5880A-9D9A-BC6B-9002-49A172D623A3}"/>
              </a:ext>
            </a:extLst>
          </p:cNvPr>
          <p:cNvPicPr>
            <a:picLocks noChangeAspect="1"/>
          </p:cNvPicPr>
          <p:nvPr/>
        </p:nvPicPr>
        <p:blipFill>
          <a:blip r:embed="rId7"/>
          <a:stretch>
            <a:fillRect/>
          </a:stretch>
        </p:blipFill>
        <p:spPr>
          <a:xfrm>
            <a:off x="1077686" y="1826789"/>
            <a:ext cx="7542543" cy="2341903"/>
          </a:xfrm>
          <a:prstGeom prst="rect">
            <a:avLst/>
          </a:prstGeom>
        </p:spPr>
      </p:pic>
      <p:sp>
        <p:nvSpPr>
          <p:cNvPr id="15" name="TextBox 14">
            <a:extLst>
              <a:ext uri="{FF2B5EF4-FFF2-40B4-BE49-F238E27FC236}">
                <a16:creationId xmlns:a16="http://schemas.microsoft.com/office/drawing/2014/main" id="{1638FC5B-6C25-8886-DE23-500CD03D706F}"/>
              </a:ext>
            </a:extLst>
          </p:cNvPr>
          <p:cNvSpPr txBox="1"/>
          <p:nvPr/>
        </p:nvSpPr>
        <p:spPr>
          <a:xfrm>
            <a:off x="1524000" y="5143500"/>
            <a:ext cx="5334000" cy="461665"/>
          </a:xfrm>
          <a:prstGeom prst="rect">
            <a:avLst/>
          </a:prstGeom>
          <a:noFill/>
        </p:spPr>
        <p:txBody>
          <a:bodyPr wrap="square" rtlCol="0">
            <a:spAutoFit/>
          </a:bodyPr>
          <a:lstStyle/>
          <a:p>
            <a:r>
              <a:rPr lang="en-US" sz="2400" dirty="0"/>
              <a:t>Vehicle Sales</a:t>
            </a:r>
            <a:endParaRPr lang="en-IN" sz="2400" dirty="0"/>
          </a:p>
        </p:txBody>
      </p:sp>
      <p:sp>
        <p:nvSpPr>
          <p:cNvPr id="16" name="TextBox 15">
            <a:extLst>
              <a:ext uri="{FF2B5EF4-FFF2-40B4-BE49-F238E27FC236}">
                <a16:creationId xmlns:a16="http://schemas.microsoft.com/office/drawing/2014/main" id="{17EF10E0-57C5-E383-1DD0-113AAD9D8C88}"/>
              </a:ext>
            </a:extLst>
          </p:cNvPr>
          <p:cNvSpPr txBox="1"/>
          <p:nvPr/>
        </p:nvSpPr>
        <p:spPr>
          <a:xfrm>
            <a:off x="8510097" y="5947184"/>
            <a:ext cx="6553200" cy="461665"/>
          </a:xfrm>
          <a:prstGeom prst="rect">
            <a:avLst/>
          </a:prstGeom>
          <a:noFill/>
        </p:spPr>
        <p:txBody>
          <a:bodyPr wrap="square" rtlCol="0">
            <a:spAutoFit/>
          </a:bodyPr>
          <a:lstStyle/>
          <a:p>
            <a:r>
              <a:rPr lang="en-US" sz="2400" dirty="0"/>
              <a:t>District with multiple investment sectors</a:t>
            </a:r>
            <a:endParaRPr lang="en-IN" sz="2400" dirty="0"/>
          </a:p>
        </p:txBody>
      </p:sp>
    </p:spTree>
    <p:extLst>
      <p:ext uri="{BB962C8B-B14F-4D97-AF65-F5344CB8AC3E}">
        <p14:creationId xmlns:p14="http://schemas.microsoft.com/office/powerpoint/2010/main" val="161740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523220"/>
          </a:xfrm>
          <a:prstGeom prst="rect">
            <a:avLst/>
          </a:prstGeom>
          <a:noFill/>
        </p:spPr>
        <p:txBody>
          <a:bodyPr wrap="square">
            <a:spAutoFit/>
          </a:bodyPr>
          <a:lstStyle/>
          <a:p>
            <a:r>
              <a:rPr lang="en-US" sz="2800" dirty="0"/>
              <a:t>3. Public Transportation Demand is Less Compared to Private Transportation</a:t>
            </a:r>
            <a:endParaRPr lang="en-IN" sz="2800" dirty="0"/>
          </a:p>
        </p:txBody>
      </p:sp>
      <p:pic>
        <p:nvPicPr>
          <p:cNvPr id="5" name="Picture 4">
            <a:extLst>
              <a:ext uri="{FF2B5EF4-FFF2-40B4-BE49-F238E27FC236}">
                <a16:creationId xmlns:a16="http://schemas.microsoft.com/office/drawing/2014/main" id="{89938019-319C-66F1-04D9-44802327BD75}"/>
              </a:ext>
            </a:extLst>
          </p:cNvPr>
          <p:cNvPicPr>
            <a:picLocks noChangeAspect="1"/>
          </p:cNvPicPr>
          <p:nvPr/>
        </p:nvPicPr>
        <p:blipFill rotWithShape="1">
          <a:blip r:embed="rId4"/>
          <a:srcRect t="4427"/>
          <a:stretch/>
        </p:blipFill>
        <p:spPr>
          <a:xfrm>
            <a:off x="1295400" y="2171700"/>
            <a:ext cx="12577453" cy="6579417"/>
          </a:xfrm>
          <a:prstGeom prst="rect">
            <a:avLst/>
          </a:prstGeom>
        </p:spPr>
      </p:pic>
    </p:spTree>
    <p:extLst>
      <p:ext uri="{BB962C8B-B14F-4D97-AF65-F5344CB8AC3E}">
        <p14:creationId xmlns:p14="http://schemas.microsoft.com/office/powerpoint/2010/main" val="2018445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523220"/>
          </a:xfrm>
          <a:prstGeom prst="rect">
            <a:avLst/>
          </a:prstGeom>
          <a:noFill/>
        </p:spPr>
        <p:txBody>
          <a:bodyPr wrap="square">
            <a:spAutoFit/>
          </a:bodyPr>
          <a:lstStyle/>
          <a:p>
            <a:r>
              <a:rPr lang="en-US" sz="2800" dirty="0"/>
              <a:t>4. Consumer Preference</a:t>
            </a:r>
            <a:endParaRPr lang="en-IN" sz="2800" dirty="0"/>
          </a:p>
        </p:txBody>
      </p:sp>
      <p:pic>
        <p:nvPicPr>
          <p:cNvPr id="6" name="Picture 5">
            <a:extLst>
              <a:ext uri="{FF2B5EF4-FFF2-40B4-BE49-F238E27FC236}">
                <a16:creationId xmlns:a16="http://schemas.microsoft.com/office/drawing/2014/main" id="{A8FC55E1-9964-04B7-C813-03CE937B6709}"/>
              </a:ext>
            </a:extLst>
          </p:cNvPr>
          <p:cNvPicPr>
            <a:picLocks noChangeAspect="1"/>
          </p:cNvPicPr>
          <p:nvPr/>
        </p:nvPicPr>
        <p:blipFill>
          <a:blip r:embed="rId4"/>
          <a:stretch>
            <a:fillRect/>
          </a:stretch>
        </p:blipFill>
        <p:spPr>
          <a:xfrm>
            <a:off x="1143000" y="1679038"/>
            <a:ext cx="13030200" cy="6953129"/>
          </a:xfrm>
          <a:prstGeom prst="rect">
            <a:avLst/>
          </a:prstGeom>
        </p:spPr>
      </p:pic>
    </p:spTree>
    <p:extLst>
      <p:ext uri="{BB962C8B-B14F-4D97-AF65-F5344CB8AC3E}">
        <p14:creationId xmlns:p14="http://schemas.microsoft.com/office/powerpoint/2010/main" val="884370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r>
              <a:rPr lang="en-US" sz="2800" dirty="0"/>
              <a:t>5. Real Estate, Industrial Parks and IT Buildings has the highest employment rate</a:t>
            </a:r>
            <a:endParaRPr lang="en-IN" sz="2800" dirty="0"/>
          </a:p>
          <a:p>
            <a:endParaRPr lang="en-IN" sz="2800" dirty="0"/>
          </a:p>
        </p:txBody>
      </p:sp>
      <p:pic>
        <p:nvPicPr>
          <p:cNvPr id="5" name="Picture 4">
            <a:extLst>
              <a:ext uri="{FF2B5EF4-FFF2-40B4-BE49-F238E27FC236}">
                <a16:creationId xmlns:a16="http://schemas.microsoft.com/office/drawing/2014/main" id="{5183CE5F-AD34-B735-F4F7-D30E2FD3E331}"/>
              </a:ext>
            </a:extLst>
          </p:cNvPr>
          <p:cNvPicPr>
            <a:picLocks noChangeAspect="1"/>
          </p:cNvPicPr>
          <p:nvPr/>
        </p:nvPicPr>
        <p:blipFill rotWithShape="1">
          <a:blip r:embed="rId4"/>
          <a:srcRect t="1989"/>
          <a:stretch/>
        </p:blipFill>
        <p:spPr>
          <a:xfrm>
            <a:off x="1143000" y="2098304"/>
            <a:ext cx="15088482" cy="6855196"/>
          </a:xfrm>
          <a:prstGeom prst="rect">
            <a:avLst/>
          </a:prstGeom>
        </p:spPr>
      </p:pic>
    </p:spTree>
    <p:extLst>
      <p:ext uri="{BB962C8B-B14F-4D97-AF65-F5344CB8AC3E}">
        <p14:creationId xmlns:p14="http://schemas.microsoft.com/office/powerpoint/2010/main" val="2823584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endParaRPr lang="en-IN" sz="2800" dirty="0"/>
          </a:p>
          <a:p>
            <a:endParaRPr lang="en-IN" sz="2800" dirty="0"/>
          </a:p>
        </p:txBody>
      </p:sp>
      <p:pic>
        <p:nvPicPr>
          <p:cNvPr id="6" name="Picture 5">
            <a:extLst>
              <a:ext uri="{FF2B5EF4-FFF2-40B4-BE49-F238E27FC236}">
                <a16:creationId xmlns:a16="http://schemas.microsoft.com/office/drawing/2014/main" id="{FA4DFCBD-6B4A-015C-1A98-B9A96B79E52B}"/>
              </a:ext>
            </a:extLst>
          </p:cNvPr>
          <p:cNvPicPr>
            <a:picLocks noChangeAspect="1"/>
          </p:cNvPicPr>
          <p:nvPr/>
        </p:nvPicPr>
        <p:blipFill>
          <a:blip r:embed="rId4"/>
          <a:stretch>
            <a:fillRect/>
          </a:stretch>
        </p:blipFill>
        <p:spPr>
          <a:xfrm>
            <a:off x="990600" y="3610593"/>
            <a:ext cx="15873460" cy="3904596"/>
          </a:xfrm>
          <a:prstGeom prst="rect">
            <a:avLst/>
          </a:prstGeom>
        </p:spPr>
      </p:pic>
      <p:sp>
        <p:nvSpPr>
          <p:cNvPr id="10" name="TextBox 9">
            <a:extLst>
              <a:ext uri="{FF2B5EF4-FFF2-40B4-BE49-F238E27FC236}">
                <a16:creationId xmlns:a16="http://schemas.microsoft.com/office/drawing/2014/main" id="{9B913D7E-0E38-67C8-A875-2B29A7C6D065}"/>
              </a:ext>
            </a:extLst>
          </p:cNvPr>
          <p:cNvSpPr txBox="1"/>
          <p:nvPr/>
        </p:nvSpPr>
        <p:spPr>
          <a:xfrm>
            <a:off x="2590800" y="705424"/>
            <a:ext cx="11168742" cy="707886"/>
          </a:xfrm>
          <a:prstGeom prst="rect">
            <a:avLst/>
          </a:prstGeom>
          <a:noFill/>
        </p:spPr>
        <p:txBody>
          <a:bodyPr wrap="square">
            <a:spAutoFit/>
          </a:bodyPr>
          <a:lstStyle/>
          <a:p>
            <a:pPr algn="ctr"/>
            <a:r>
              <a:rPr lang="en-US" sz="4000" dirty="0">
                <a:solidFill>
                  <a:schemeClr val="tx2">
                    <a:lumMod val="75000"/>
                  </a:schemeClr>
                </a:solidFill>
              </a:rPr>
              <a:t>Recommendations:</a:t>
            </a:r>
          </a:p>
        </p:txBody>
      </p:sp>
      <p:sp>
        <p:nvSpPr>
          <p:cNvPr id="11" name="TextBox 10">
            <a:extLst>
              <a:ext uri="{FF2B5EF4-FFF2-40B4-BE49-F238E27FC236}">
                <a16:creationId xmlns:a16="http://schemas.microsoft.com/office/drawing/2014/main" id="{0843ED8E-1DC6-89A5-285B-BF9066CAF18F}"/>
              </a:ext>
            </a:extLst>
          </p:cNvPr>
          <p:cNvSpPr txBox="1"/>
          <p:nvPr/>
        </p:nvSpPr>
        <p:spPr>
          <a:xfrm>
            <a:off x="1447800" y="2171700"/>
            <a:ext cx="6629400" cy="523220"/>
          </a:xfrm>
          <a:prstGeom prst="rect">
            <a:avLst/>
          </a:prstGeom>
          <a:noFill/>
        </p:spPr>
        <p:txBody>
          <a:bodyPr wrap="square" rtlCol="0">
            <a:spAutoFit/>
          </a:bodyPr>
          <a:lstStyle/>
          <a:p>
            <a:r>
              <a:rPr lang="en-US" sz="2800" dirty="0"/>
              <a:t>1. Promote the sales of Electric vehicles</a:t>
            </a:r>
            <a:endParaRPr lang="en-IN" sz="2800" dirty="0"/>
          </a:p>
        </p:txBody>
      </p:sp>
    </p:spTree>
    <p:extLst>
      <p:ext uri="{BB962C8B-B14F-4D97-AF65-F5344CB8AC3E}">
        <p14:creationId xmlns:p14="http://schemas.microsoft.com/office/powerpoint/2010/main" val="247627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amp Duty and Registration Charges in Telangana: Rates &amp; How to Calculate">
            <a:extLst>
              <a:ext uri="{FF2B5EF4-FFF2-40B4-BE49-F238E27FC236}">
                <a16:creationId xmlns:a16="http://schemas.microsoft.com/office/drawing/2014/main" id="{66A7AB2F-E9FD-B09C-F1A3-CE458F9D8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 y="-38540"/>
            <a:ext cx="18280743" cy="1031587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a:grpSpLocks noChangeAspect="1"/>
          </p:cNvGrpSpPr>
          <p:nvPr/>
        </p:nvGrpSpPr>
        <p:grpSpPr>
          <a:xfrm>
            <a:off x="9982200" y="308648"/>
            <a:ext cx="3339221" cy="333920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EB7703"/>
            </a:solidFill>
            <a:ln w="12700">
              <a:solidFill>
                <a:srgbClr val="000000"/>
              </a:solidFill>
            </a:ln>
          </p:spPr>
          <p:txBody>
            <a:bodyPr/>
            <a:lstStyle/>
            <a:p>
              <a:endParaRPr lang="en-IN"/>
            </a:p>
          </p:txBody>
        </p:sp>
      </p:grpSp>
      <p:sp>
        <p:nvSpPr>
          <p:cNvPr id="5" name="Freeform 5"/>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Freeform 12"/>
          <p:cNvSpPr/>
          <p:nvPr/>
        </p:nvSpPr>
        <p:spPr>
          <a:xfrm>
            <a:off x="11034449" y="1028700"/>
            <a:ext cx="1234721" cy="1117984"/>
          </a:xfrm>
          <a:custGeom>
            <a:avLst/>
            <a:gdLst/>
            <a:ahLst/>
            <a:cxnLst/>
            <a:rect l="l" t="t" r="r" b="b"/>
            <a:pathLst>
              <a:path w="1234721" h="1117984">
                <a:moveTo>
                  <a:pt x="0" y="0"/>
                </a:moveTo>
                <a:lnTo>
                  <a:pt x="1234721" y="0"/>
                </a:lnTo>
                <a:lnTo>
                  <a:pt x="1234721" y="1117984"/>
                </a:lnTo>
                <a:lnTo>
                  <a:pt x="0" y="1117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TextBox 19"/>
          <p:cNvSpPr txBox="1"/>
          <p:nvPr/>
        </p:nvSpPr>
        <p:spPr>
          <a:xfrm>
            <a:off x="10258745" y="2443104"/>
            <a:ext cx="3048162" cy="455662"/>
          </a:xfrm>
          <a:prstGeom prst="rect">
            <a:avLst/>
          </a:prstGeom>
        </p:spPr>
        <p:txBody>
          <a:bodyPr lIns="0" tIns="0" rIns="0" bIns="0" rtlCol="0" anchor="t">
            <a:spAutoFit/>
          </a:bodyPr>
          <a:lstStyle/>
          <a:p>
            <a:pPr algn="ctr">
              <a:lnSpc>
                <a:spcPts val="3759"/>
              </a:lnSpc>
            </a:pPr>
            <a:r>
              <a:rPr lang="en-US" sz="2685" dirty="0">
                <a:solidFill>
                  <a:srgbClr val="021662"/>
                </a:solidFill>
                <a:latin typeface="Nunito Bold Bold"/>
              </a:rPr>
              <a:t>Revenue</a:t>
            </a:r>
          </a:p>
        </p:txBody>
      </p:sp>
      <p:sp>
        <p:nvSpPr>
          <p:cNvPr id="23" name="TextBox 22">
            <a:extLst>
              <a:ext uri="{FF2B5EF4-FFF2-40B4-BE49-F238E27FC236}">
                <a16:creationId xmlns:a16="http://schemas.microsoft.com/office/drawing/2014/main" id="{C8F1601F-1844-FFE7-F57B-B07B9456C296}"/>
              </a:ext>
            </a:extLst>
          </p:cNvPr>
          <p:cNvSpPr txBox="1"/>
          <p:nvPr/>
        </p:nvSpPr>
        <p:spPr>
          <a:xfrm>
            <a:off x="3505200" y="6061395"/>
            <a:ext cx="9095394" cy="3970318"/>
          </a:xfrm>
          <a:prstGeom prst="rect">
            <a:avLst/>
          </a:prstGeom>
          <a:noFill/>
        </p:spPr>
        <p:txBody>
          <a:bodyPr wrap="square" rtlCol="0">
            <a:spAutoFit/>
          </a:bodyPr>
          <a:lstStyle/>
          <a:p>
            <a:pPr marL="342900" indent="-342900">
              <a:buFont typeface="Arial" panose="020B0604020202020204" pitchFamily="34" charset="0"/>
              <a:buChar char="•"/>
            </a:pPr>
            <a:r>
              <a:rPr lang="en-US" sz="2800" b="1" dirty="0"/>
              <a:t>The Fact stamps dataset provides data on the revenue generated from document registrations and e-stamp challan payments aggregated at the district and monthly level from the fiscal year 2019 to 2022.</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IN" sz="2800" b="1" dirty="0"/>
              <a:t>Electronic Stamp (e-stamp) </a:t>
            </a:r>
            <a:r>
              <a:rPr lang="en-US" sz="2800" b="1" dirty="0"/>
              <a:t>is a digital alternative to traditional stamp papers introduced from December 2020.</a:t>
            </a:r>
            <a:endParaRPr lang="en-IN" sz="2800" b="1" dirty="0"/>
          </a:p>
        </p:txBody>
      </p:sp>
    </p:spTree>
    <p:extLst>
      <p:ext uri="{BB962C8B-B14F-4D97-AF65-F5344CB8AC3E}">
        <p14:creationId xmlns:p14="http://schemas.microsoft.com/office/powerpoint/2010/main" val="2921507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endParaRPr lang="en-IN" sz="2800" dirty="0"/>
          </a:p>
          <a:p>
            <a:endParaRPr lang="en-IN" sz="2800" dirty="0"/>
          </a:p>
        </p:txBody>
      </p:sp>
      <p:sp>
        <p:nvSpPr>
          <p:cNvPr id="11" name="TextBox 10">
            <a:extLst>
              <a:ext uri="{FF2B5EF4-FFF2-40B4-BE49-F238E27FC236}">
                <a16:creationId xmlns:a16="http://schemas.microsoft.com/office/drawing/2014/main" id="{0843ED8E-1DC6-89A5-285B-BF9066CAF18F}"/>
              </a:ext>
            </a:extLst>
          </p:cNvPr>
          <p:cNvSpPr txBox="1"/>
          <p:nvPr/>
        </p:nvSpPr>
        <p:spPr>
          <a:xfrm>
            <a:off x="1295400" y="374349"/>
            <a:ext cx="14401800" cy="954107"/>
          </a:xfrm>
          <a:prstGeom prst="rect">
            <a:avLst/>
          </a:prstGeom>
          <a:noFill/>
        </p:spPr>
        <p:txBody>
          <a:bodyPr wrap="square" rtlCol="0">
            <a:spAutoFit/>
          </a:bodyPr>
          <a:lstStyle/>
          <a:p>
            <a:r>
              <a:rPr lang="en-IN" sz="2800" dirty="0"/>
              <a:t>2. </a:t>
            </a:r>
            <a:r>
              <a:rPr lang="en-IN" sz="2800" dirty="0" err="1"/>
              <a:t>Kumurambheem</a:t>
            </a:r>
            <a:r>
              <a:rPr lang="en-IN" sz="2800" dirty="0"/>
              <a:t> </a:t>
            </a:r>
            <a:r>
              <a:rPr lang="en-IN" sz="2800" dirty="0" err="1"/>
              <a:t>Asifabad</a:t>
            </a:r>
            <a:r>
              <a:rPr lang="en-IN" sz="2800" dirty="0"/>
              <a:t> generates least document and </a:t>
            </a:r>
            <a:r>
              <a:rPr lang="en-IN" sz="2800" dirty="0" err="1"/>
              <a:t>estamp</a:t>
            </a:r>
            <a:r>
              <a:rPr lang="en-IN" sz="2800" dirty="0"/>
              <a:t> revenue</a:t>
            </a:r>
          </a:p>
          <a:p>
            <a:endParaRPr lang="en-IN" sz="2800" dirty="0"/>
          </a:p>
        </p:txBody>
      </p:sp>
      <p:pic>
        <p:nvPicPr>
          <p:cNvPr id="5" name="Picture 4">
            <a:extLst>
              <a:ext uri="{FF2B5EF4-FFF2-40B4-BE49-F238E27FC236}">
                <a16:creationId xmlns:a16="http://schemas.microsoft.com/office/drawing/2014/main" id="{5589A7C5-CDF3-7309-5E75-9FE0A56A24A8}"/>
              </a:ext>
            </a:extLst>
          </p:cNvPr>
          <p:cNvPicPr>
            <a:picLocks noChangeAspect="1"/>
          </p:cNvPicPr>
          <p:nvPr/>
        </p:nvPicPr>
        <p:blipFill>
          <a:blip r:embed="rId4"/>
          <a:stretch>
            <a:fillRect/>
          </a:stretch>
        </p:blipFill>
        <p:spPr>
          <a:xfrm>
            <a:off x="457200" y="2236728"/>
            <a:ext cx="7924800" cy="7532614"/>
          </a:xfrm>
          <a:prstGeom prst="rect">
            <a:avLst/>
          </a:prstGeom>
        </p:spPr>
      </p:pic>
      <p:pic>
        <p:nvPicPr>
          <p:cNvPr id="9" name="Picture 8">
            <a:extLst>
              <a:ext uri="{FF2B5EF4-FFF2-40B4-BE49-F238E27FC236}">
                <a16:creationId xmlns:a16="http://schemas.microsoft.com/office/drawing/2014/main" id="{EE673D2B-8635-45B0-49BA-CDA9D23B6D73}"/>
              </a:ext>
            </a:extLst>
          </p:cNvPr>
          <p:cNvPicPr>
            <a:picLocks noChangeAspect="1"/>
          </p:cNvPicPr>
          <p:nvPr/>
        </p:nvPicPr>
        <p:blipFill>
          <a:blip r:embed="rId5"/>
          <a:stretch>
            <a:fillRect/>
          </a:stretch>
        </p:blipFill>
        <p:spPr>
          <a:xfrm>
            <a:off x="8971579" y="1755206"/>
            <a:ext cx="7311368" cy="8014136"/>
          </a:xfrm>
          <a:prstGeom prst="rect">
            <a:avLst/>
          </a:prstGeom>
        </p:spPr>
      </p:pic>
    </p:spTree>
    <p:extLst>
      <p:ext uri="{BB962C8B-B14F-4D97-AF65-F5344CB8AC3E}">
        <p14:creationId xmlns:p14="http://schemas.microsoft.com/office/powerpoint/2010/main" val="1589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endParaRPr lang="en-IN" sz="2800" dirty="0"/>
          </a:p>
          <a:p>
            <a:endParaRPr lang="en-IN" sz="2800" dirty="0"/>
          </a:p>
        </p:txBody>
      </p:sp>
      <p:sp>
        <p:nvSpPr>
          <p:cNvPr id="11" name="TextBox 10">
            <a:extLst>
              <a:ext uri="{FF2B5EF4-FFF2-40B4-BE49-F238E27FC236}">
                <a16:creationId xmlns:a16="http://schemas.microsoft.com/office/drawing/2014/main" id="{0843ED8E-1DC6-89A5-285B-BF9066CAF18F}"/>
              </a:ext>
            </a:extLst>
          </p:cNvPr>
          <p:cNvSpPr txBox="1"/>
          <p:nvPr/>
        </p:nvSpPr>
        <p:spPr>
          <a:xfrm>
            <a:off x="1295400" y="374349"/>
            <a:ext cx="14401800" cy="523220"/>
          </a:xfrm>
          <a:prstGeom prst="rect">
            <a:avLst/>
          </a:prstGeom>
          <a:noFill/>
        </p:spPr>
        <p:txBody>
          <a:bodyPr wrap="square" rtlCol="0">
            <a:spAutoFit/>
          </a:bodyPr>
          <a:lstStyle/>
          <a:p>
            <a:r>
              <a:rPr lang="en-US" sz="2800" dirty="0"/>
              <a:t>3. Least investment is done in Thermal power plant</a:t>
            </a:r>
            <a:endParaRPr lang="en-IN" sz="2800" dirty="0"/>
          </a:p>
        </p:txBody>
      </p:sp>
      <p:pic>
        <p:nvPicPr>
          <p:cNvPr id="6" name="Picture 5">
            <a:extLst>
              <a:ext uri="{FF2B5EF4-FFF2-40B4-BE49-F238E27FC236}">
                <a16:creationId xmlns:a16="http://schemas.microsoft.com/office/drawing/2014/main" id="{A384A1FF-E789-F93A-0DEE-40D85C6F608B}"/>
              </a:ext>
            </a:extLst>
          </p:cNvPr>
          <p:cNvPicPr>
            <a:picLocks noChangeAspect="1"/>
          </p:cNvPicPr>
          <p:nvPr/>
        </p:nvPicPr>
        <p:blipFill>
          <a:blip r:embed="rId4"/>
          <a:stretch>
            <a:fillRect/>
          </a:stretch>
        </p:blipFill>
        <p:spPr>
          <a:xfrm>
            <a:off x="1752600" y="1546369"/>
            <a:ext cx="13335000" cy="7065146"/>
          </a:xfrm>
          <a:prstGeom prst="rect">
            <a:avLst/>
          </a:prstGeom>
        </p:spPr>
      </p:pic>
    </p:spTree>
    <p:extLst>
      <p:ext uri="{BB962C8B-B14F-4D97-AF65-F5344CB8AC3E}">
        <p14:creationId xmlns:p14="http://schemas.microsoft.com/office/powerpoint/2010/main" val="2348881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endParaRPr lang="en-IN" sz="2800" dirty="0"/>
          </a:p>
          <a:p>
            <a:endParaRPr lang="en-IN" sz="2800" dirty="0"/>
          </a:p>
        </p:txBody>
      </p:sp>
      <p:sp>
        <p:nvSpPr>
          <p:cNvPr id="11" name="TextBox 10">
            <a:extLst>
              <a:ext uri="{FF2B5EF4-FFF2-40B4-BE49-F238E27FC236}">
                <a16:creationId xmlns:a16="http://schemas.microsoft.com/office/drawing/2014/main" id="{0843ED8E-1DC6-89A5-285B-BF9066CAF18F}"/>
              </a:ext>
            </a:extLst>
          </p:cNvPr>
          <p:cNvSpPr txBox="1"/>
          <p:nvPr/>
        </p:nvSpPr>
        <p:spPr>
          <a:xfrm>
            <a:off x="1295400" y="374349"/>
            <a:ext cx="14401800" cy="523220"/>
          </a:xfrm>
          <a:prstGeom prst="rect">
            <a:avLst/>
          </a:prstGeom>
          <a:noFill/>
        </p:spPr>
        <p:txBody>
          <a:bodyPr wrap="square" rtlCol="0">
            <a:spAutoFit/>
          </a:bodyPr>
          <a:lstStyle/>
          <a:p>
            <a:r>
              <a:rPr lang="en-US" sz="2800" dirty="0"/>
              <a:t>4. More Agriculture Vehicles </a:t>
            </a:r>
            <a:endParaRPr lang="en-IN" sz="2800" dirty="0"/>
          </a:p>
        </p:txBody>
      </p:sp>
      <p:pic>
        <p:nvPicPr>
          <p:cNvPr id="5" name="slide6" descr="Vehicle preference in various Districts">
            <a:extLst>
              <a:ext uri="{FF2B5EF4-FFF2-40B4-BE49-F238E27FC236}">
                <a16:creationId xmlns:a16="http://schemas.microsoft.com/office/drawing/2014/main" id="{FDB90641-720D-9297-717D-FF9B1213B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5688" y="1318015"/>
            <a:ext cx="10917871" cy="7297168"/>
          </a:xfrm>
          <a:prstGeom prst="rect">
            <a:avLst/>
          </a:prstGeom>
        </p:spPr>
      </p:pic>
    </p:spTree>
    <p:extLst>
      <p:ext uri="{BB962C8B-B14F-4D97-AF65-F5344CB8AC3E}">
        <p14:creationId xmlns:p14="http://schemas.microsoft.com/office/powerpoint/2010/main" val="252264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931024"/>
          </a:xfrm>
          <a:prstGeom prst="rect">
            <a:avLst/>
          </a:prstGeom>
        </p:spPr>
        <p:txBody>
          <a:bodyPr wrap="square" lIns="0" tIns="0" rIns="0" bIns="0" rtlCol="0" anchor="t">
            <a:spAutoFit/>
          </a:bodyPr>
          <a:lstStyle/>
          <a:p>
            <a:pPr>
              <a:lnSpc>
                <a:spcPts val="8400"/>
              </a:lnSpc>
            </a:pPr>
            <a:endParaRPr lang="en-US" sz="3200" dirty="0">
              <a:solidFill>
                <a:srgbClr val="021662"/>
              </a:solidFill>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783C26C-1A0E-7B21-63AF-EF9CCDA88E4D}"/>
              </a:ext>
            </a:extLst>
          </p:cNvPr>
          <p:cNvSpPr txBox="1"/>
          <p:nvPr/>
        </p:nvSpPr>
        <p:spPr>
          <a:xfrm>
            <a:off x="1143000" y="342900"/>
            <a:ext cx="16992600" cy="1323439"/>
          </a:xfrm>
          <a:prstGeom prst="rect">
            <a:avLst/>
          </a:prstGeom>
          <a:noFill/>
        </p:spPr>
        <p:txBody>
          <a:bodyPr wrap="square">
            <a:spAutoFit/>
          </a:bodyPr>
          <a:lstStyle/>
          <a:p>
            <a:endParaRPr lang="en-US" sz="4000" dirty="0">
              <a:solidFill>
                <a:schemeClr val="tx2">
                  <a:lumMod val="75000"/>
                </a:schemeClr>
              </a:solidFill>
            </a:endParaRPr>
          </a:p>
          <a:p>
            <a:pPr algn="ctr"/>
            <a:endParaRPr lang="en-IN" sz="4000" dirty="0">
              <a:solidFill>
                <a:schemeClr val="tx2">
                  <a:lumMod val="75000"/>
                </a:schemeClr>
              </a:solidFill>
            </a:endParaRPr>
          </a:p>
        </p:txBody>
      </p:sp>
      <p:sp>
        <p:nvSpPr>
          <p:cNvPr id="8" name="TextBox 7">
            <a:extLst>
              <a:ext uri="{FF2B5EF4-FFF2-40B4-BE49-F238E27FC236}">
                <a16:creationId xmlns:a16="http://schemas.microsoft.com/office/drawing/2014/main" id="{AF499019-805C-8C98-0806-2B7314A9E593}"/>
              </a:ext>
            </a:extLst>
          </p:cNvPr>
          <p:cNvSpPr txBox="1"/>
          <p:nvPr/>
        </p:nvSpPr>
        <p:spPr>
          <a:xfrm>
            <a:off x="1143000" y="255847"/>
            <a:ext cx="17449800" cy="954107"/>
          </a:xfrm>
          <a:prstGeom prst="rect">
            <a:avLst/>
          </a:prstGeom>
          <a:noFill/>
        </p:spPr>
        <p:txBody>
          <a:bodyPr wrap="square">
            <a:spAutoFit/>
          </a:bodyPr>
          <a:lstStyle/>
          <a:p>
            <a:endParaRPr lang="en-IN" sz="2800" dirty="0"/>
          </a:p>
          <a:p>
            <a:endParaRPr lang="en-IN" sz="2800" dirty="0"/>
          </a:p>
        </p:txBody>
      </p:sp>
      <p:sp>
        <p:nvSpPr>
          <p:cNvPr id="11" name="TextBox 10">
            <a:extLst>
              <a:ext uri="{FF2B5EF4-FFF2-40B4-BE49-F238E27FC236}">
                <a16:creationId xmlns:a16="http://schemas.microsoft.com/office/drawing/2014/main" id="{0843ED8E-1DC6-89A5-285B-BF9066CAF18F}"/>
              </a:ext>
            </a:extLst>
          </p:cNvPr>
          <p:cNvSpPr txBox="1"/>
          <p:nvPr/>
        </p:nvSpPr>
        <p:spPr>
          <a:xfrm>
            <a:off x="1295400" y="374349"/>
            <a:ext cx="14401800" cy="954107"/>
          </a:xfrm>
          <a:prstGeom prst="rect">
            <a:avLst/>
          </a:prstGeom>
          <a:noFill/>
        </p:spPr>
        <p:txBody>
          <a:bodyPr wrap="square" rtlCol="0">
            <a:spAutoFit/>
          </a:bodyPr>
          <a:lstStyle/>
          <a:p>
            <a:r>
              <a:rPr lang="en-US" sz="2800" dirty="0"/>
              <a:t>5. </a:t>
            </a:r>
            <a:r>
              <a:rPr lang="en-US" sz="2800" dirty="0" err="1"/>
              <a:t>Jagtial</a:t>
            </a:r>
            <a:r>
              <a:rPr lang="en-US" sz="2800" dirty="0"/>
              <a:t> has the least number of industrial units</a:t>
            </a:r>
            <a:endParaRPr lang="en-IN" sz="2800" dirty="0"/>
          </a:p>
          <a:p>
            <a:r>
              <a:rPr lang="en-US" sz="2800" dirty="0"/>
              <a:t> </a:t>
            </a:r>
            <a:endParaRPr lang="en-IN" sz="2800" dirty="0"/>
          </a:p>
        </p:txBody>
      </p:sp>
      <p:pic>
        <p:nvPicPr>
          <p:cNvPr id="6" name="Picture 5">
            <a:extLst>
              <a:ext uri="{FF2B5EF4-FFF2-40B4-BE49-F238E27FC236}">
                <a16:creationId xmlns:a16="http://schemas.microsoft.com/office/drawing/2014/main" id="{C7DA4C4F-E263-DC77-2CDC-287596D0F028}"/>
              </a:ext>
            </a:extLst>
          </p:cNvPr>
          <p:cNvPicPr>
            <a:picLocks noChangeAspect="1"/>
          </p:cNvPicPr>
          <p:nvPr/>
        </p:nvPicPr>
        <p:blipFill>
          <a:blip r:embed="rId4"/>
          <a:stretch>
            <a:fillRect/>
          </a:stretch>
        </p:blipFill>
        <p:spPr>
          <a:xfrm>
            <a:off x="1752600" y="1847931"/>
            <a:ext cx="14471709" cy="4834529"/>
          </a:xfrm>
          <a:prstGeom prst="rect">
            <a:avLst/>
          </a:prstGeom>
        </p:spPr>
      </p:pic>
    </p:spTree>
    <p:extLst>
      <p:ext uri="{BB962C8B-B14F-4D97-AF65-F5344CB8AC3E}">
        <p14:creationId xmlns:p14="http://schemas.microsoft.com/office/powerpoint/2010/main" val="3630681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491634"/>
            <a:ext cx="2958312" cy="2587178"/>
          </a:xfrm>
          <a:custGeom>
            <a:avLst/>
            <a:gdLst/>
            <a:ahLst/>
            <a:cxnLst/>
            <a:rect l="l" t="t" r="r" b="b"/>
            <a:pathLst>
              <a:path w="2958312" h="2587178">
                <a:moveTo>
                  <a:pt x="0" y="0"/>
                </a:moveTo>
                <a:lnTo>
                  <a:pt x="2958312" y="0"/>
                </a:lnTo>
                <a:lnTo>
                  <a:pt x="2958312" y="2587179"/>
                </a:lnTo>
                <a:lnTo>
                  <a:pt x="0" y="2587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rot="-5400000">
            <a:off x="14065861" y="1100433"/>
            <a:ext cx="5895546" cy="8098091"/>
            <a:chOff x="0" y="0"/>
            <a:chExt cx="591732" cy="812800"/>
          </a:xfrm>
        </p:grpSpPr>
        <p:sp>
          <p:nvSpPr>
            <p:cNvPr id="4" name="Freeform 4"/>
            <p:cNvSpPr/>
            <p:nvPr/>
          </p:nvSpPr>
          <p:spPr>
            <a:xfrm>
              <a:off x="0" y="0"/>
              <a:ext cx="591732" cy="812800"/>
            </a:xfrm>
            <a:custGeom>
              <a:avLst/>
              <a:gdLst/>
              <a:ahLst/>
              <a:cxnLst/>
              <a:rect l="l" t="t" r="r" b="b"/>
              <a:pathLst>
                <a:path w="591732" h="812800">
                  <a:moveTo>
                    <a:pt x="295866" y="0"/>
                  </a:moveTo>
                  <a:lnTo>
                    <a:pt x="591732" y="203200"/>
                  </a:lnTo>
                  <a:lnTo>
                    <a:pt x="591732" y="609600"/>
                  </a:lnTo>
                  <a:lnTo>
                    <a:pt x="295866" y="812800"/>
                  </a:lnTo>
                  <a:lnTo>
                    <a:pt x="0" y="609600"/>
                  </a:lnTo>
                  <a:lnTo>
                    <a:pt x="0" y="203200"/>
                  </a:lnTo>
                  <a:lnTo>
                    <a:pt x="295866" y="0"/>
                  </a:lnTo>
                  <a:close/>
                </a:path>
              </a:pathLst>
            </a:custGeom>
            <a:solidFill>
              <a:srgbClr val="021662"/>
            </a:solidFill>
          </p:spPr>
          <p:txBody>
            <a:bodyPr/>
            <a:lstStyle/>
            <a:p>
              <a:endParaRPr lang="en-IN"/>
            </a:p>
          </p:txBody>
        </p:sp>
        <p:sp>
          <p:nvSpPr>
            <p:cNvPr id="5" name="TextBox 5"/>
            <p:cNvSpPr txBox="1"/>
            <p:nvPr/>
          </p:nvSpPr>
          <p:spPr>
            <a:xfrm>
              <a:off x="0" y="177800"/>
              <a:ext cx="698500" cy="495300"/>
            </a:xfrm>
            <a:prstGeom prst="rect">
              <a:avLst/>
            </a:prstGeom>
          </p:spPr>
          <p:txBody>
            <a:bodyPr lIns="50800" tIns="50800" rIns="50800" bIns="50800" rtlCol="0" anchor="ctr"/>
            <a:lstStyle/>
            <a:p>
              <a:pPr algn="ctr">
                <a:lnSpc>
                  <a:spcPts val="1899"/>
                </a:lnSpc>
              </a:pPr>
              <a:endParaRPr/>
            </a:p>
          </p:txBody>
        </p:sp>
      </p:grpSp>
      <p:grpSp>
        <p:nvGrpSpPr>
          <p:cNvPr id="6" name="Group 6"/>
          <p:cNvGrpSpPr/>
          <p:nvPr/>
        </p:nvGrpSpPr>
        <p:grpSpPr>
          <a:xfrm rot="-5400000">
            <a:off x="10125812" y="1180050"/>
            <a:ext cx="6959297" cy="8098091"/>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EB7703"/>
            </a:solidFill>
          </p:spPr>
          <p:txBody>
            <a:bodyPr/>
            <a:lstStyle/>
            <a:p>
              <a:endParaRPr lang="en-IN"/>
            </a:p>
          </p:txBody>
        </p:sp>
        <p:sp>
          <p:nvSpPr>
            <p:cNvPr id="8" name="TextBox 8"/>
            <p:cNvSpPr txBox="1"/>
            <p:nvPr/>
          </p:nvSpPr>
          <p:spPr>
            <a:xfrm>
              <a:off x="0" y="177800"/>
              <a:ext cx="698500" cy="495300"/>
            </a:xfrm>
            <a:prstGeom prst="rect">
              <a:avLst/>
            </a:prstGeom>
          </p:spPr>
          <p:txBody>
            <a:bodyPr lIns="50800" tIns="50800" rIns="50800" bIns="50800" rtlCol="0" anchor="ctr"/>
            <a:lstStyle/>
            <a:p>
              <a:pPr algn="ctr">
                <a:lnSpc>
                  <a:spcPts val="1899"/>
                </a:lnSpc>
              </a:pPr>
              <a:endParaRPr/>
            </a:p>
          </p:txBody>
        </p:sp>
      </p:grpSp>
      <p:grpSp>
        <p:nvGrpSpPr>
          <p:cNvPr id="9" name="Group 9"/>
          <p:cNvGrpSpPr/>
          <p:nvPr/>
        </p:nvGrpSpPr>
        <p:grpSpPr>
          <a:xfrm>
            <a:off x="9144000" y="1578256"/>
            <a:ext cx="8098091" cy="695929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1662"/>
            </a:solidFill>
            <a:ln w="38100" cap="sq">
              <a:solidFill>
                <a:srgbClr val="EB7703"/>
              </a:solidFill>
              <a:miter/>
            </a:ln>
          </p:spPr>
          <p:txBody>
            <a:bodyPr/>
            <a:lstStyle/>
            <a:p>
              <a:endParaRPr lang="en-IN"/>
            </a:p>
          </p:txBody>
        </p:sp>
        <p:sp>
          <p:nvSpPr>
            <p:cNvPr id="11" name="TextBox 11"/>
            <p:cNvSpPr txBox="1"/>
            <p:nvPr/>
          </p:nvSpPr>
          <p:spPr>
            <a:xfrm>
              <a:off x="114300" y="38100"/>
              <a:ext cx="584200" cy="660400"/>
            </a:xfrm>
            <a:prstGeom prst="rect">
              <a:avLst/>
            </a:prstGeom>
          </p:spPr>
          <p:txBody>
            <a:bodyPr lIns="50800" tIns="50800" rIns="50800" bIns="50800" rtlCol="0" anchor="ctr"/>
            <a:lstStyle/>
            <a:p>
              <a:pPr algn="ctr">
                <a:lnSpc>
                  <a:spcPts val="1899"/>
                </a:lnSpc>
              </a:pPr>
              <a:endParaRPr/>
            </a:p>
          </p:txBody>
        </p:sp>
      </p:grpSp>
      <p:grpSp>
        <p:nvGrpSpPr>
          <p:cNvPr id="12" name="Group 12"/>
          <p:cNvGrpSpPr>
            <a:grpSpLocks noChangeAspect="1"/>
          </p:cNvGrpSpPr>
          <p:nvPr/>
        </p:nvGrpSpPr>
        <p:grpSpPr>
          <a:xfrm>
            <a:off x="9144000" y="1749447"/>
            <a:ext cx="7641178" cy="6616916"/>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12358" b="-12358"/>
              </a:stretch>
            </a:blipFill>
          </p:spPr>
          <p:txBody>
            <a:bodyPr/>
            <a:lstStyle/>
            <a:p>
              <a:endParaRPr lang="en-IN"/>
            </a:p>
          </p:txBody>
        </p:sp>
      </p:grpSp>
      <p:sp>
        <p:nvSpPr>
          <p:cNvPr id="14" name="Freeform 14"/>
          <p:cNvSpPr/>
          <p:nvPr/>
        </p:nvSpPr>
        <p:spPr>
          <a:xfrm flipH="1" flipV="1">
            <a:off x="16570724" y="-263424"/>
            <a:ext cx="1887811" cy="1650976"/>
          </a:xfrm>
          <a:custGeom>
            <a:avLst/>
            <a:gdLst/>
            <a:ahLst/>
            <a:cxnLst/>
            <a:rect l="l" t="t" r="r" b="b"/>
            <a:pathLst>
              <a:path w="1887811" h="1650976">
                <a:moveTo>
                  <a:pt x="1887811" y="1650976"/>
                </a:moveTo>
                <a:lnTo>
                  <a:pt x="0" y="1650976"/>
                </a:lnTo>
                <a:lnTo>
                  <a:pt x="0" y="0"/>
                </a:lnTo>
                <a:lnTo>
                  <a:pt x="1887811" y="0"/>
                </a:lnTo>
                <a:lnTo>
                  <a:pt x="1887811" y="16509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rot="5400000">
            <a:off x="16480706" y="8642678"/>
            <a:ext cx="670959" cy="1902203"/>
          </a:xfrm>
          <a:custGeom>
            <a:avLst/>
            <a:gdLst/>
            <a:ahLst/>
            <a:cxnLst/>
            <a:rect l="l" t="t" r="r" b="b"/>
            <a:pathLst>
              <a:path w="670959" h="1902203">
                <a:moveTo>
                  <a:pt x="0" y="0"/>
                </a:moveTo>
                <a:lnTo>
                  <a:pt x="670959" y="0"/>
                </a:lnTo>
                <a:lnTo>
                  <a:pt x="670959" y="1902203"/>
                </a:lnTo>
                <a:lnTo>
                  <a:pt x="0" y="1902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a:off x="3561203" y="363812"/>
            <a:ext cx="1497385" cy="1497385"/>
          </a:xfrm>
          <a:custGeom>
            <a:avLst/>
            <a:gdLst/>
            <a:ahLst/>
            <a:cxnLst/>
            <a:rect l="l" t="t" r="r" b="b"/>
            <a:pathLst>
              <a:path w="1497385" h="1497385">
                <a:moveTo>
                  <a:pt x="0" y="0"/>
                </a:moveTo>
                <a:lnTo>
                  <a:pt x="1497385" y="0"/>
                </a:lnTo>
                <a:lnTo>
                  <a:pt x="1497385" y="1497385"/>
                </a:lnTo>
                <a:lnTo>
                  <a:pt x="0" y="1497385"/>
                </a:lnTo>
                <a:lnTo>
                  <a:pt x="0" y="0"/>
                </a:lnTo>
                <a:close/>
              </a:path>
            </a:pathLst>
          </a:custGeom>
          <a:blipFill>
            <a:blip r:embed="rId7"/>
            <a:stretch>
              <a:fillRect/>
            </a:stretch>
          </a:blipFill>
        </p:spPr>
        <p:txBody>
          <a:bodyPr/>
          <a:lstStyle/>
          <a:p>
            <a:endParaRPr lang="en-IN"/>
          </a:p>
        </p:txBody>
      </p:sp>
      <p:sp>
        <p:nvSpPr>
          <p:cNvPr id="17" name="TextBox 17"/>
          <p:cNvSpPr txBox="1"/>
          <p:nvPr/>
        </p:nvSpPr>
        <p:spPr>
          <a:xfrm>
            <a:off x="2432681" y="4713660"/>
            <a:ext cx="7349353" cy="859679"/>
          </a:xfrm>
          <a:prstGeom prst="rect">
            <a:avLst/>
          </a:prstGeom>
        </p:spPr>
        <p:txBody>
          <a:bodyPr lIns="0" tIns="0" rIns="0" bIns="0" rtlCol="0" anchor="t">
            <a:spAutoFit/>
          </a:bodyPr>
          <a:lstStyle/>
          <a:p>
            <a:pPr>
              <a:lnSpc>
                <a:spcPts val="6461"/>
              </a:lnSpc>
            </a:pPr>
            <a:r>
              <a:rPr lang="en-US" sz="6213" dirty="0">
                <a:solidFill>
                  <a:srgbClr val="000000"/>
                </a:solidFill>
                <a:latin typeface="Nunito Sans Heavy"/>
              </a:rPr>
              <a:t>THANK YOU</a:t>
            </a:r>
          </a:p>
        </p:txBody>
      </p:sp>
      <p:pic>
        <p:nvPicPr>
          <p:cNvPr id="1026" name="Picture 2" descr="Emblem of Telangana - Wikipedia">
            <a:extLst>
              <a:ext uri="{FF2B5EF4-FFF2-40B4-BE49-F238E27FC236}">
                <a16:creationId xmlns:a16="http://schemas.microsoft.com/office/drawing/2014/main" id="{3856388C-E500-8DED-FB89-75B0283664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57117" y="363813"/>
            <a:ext cx="1497385" cy="149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4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2743200" y="676293"/>
            <a:ext cx="12173898" cy="1028695"/>
          </a:xfrm>
          <a:prstGeom prst="rect">
            <a:avLst/>
          </a:prstGeom>
        </p:spPr>
        <p:txBody>
          <a:bodyPr lIns="0" tIns="0" rIns="0" bIns="0" rtlCol="0" anchor="t">
            <a:spAutoFit/>
          </a:bodyPr>
          <a:lstStyle/>
          <a:p>
            <a:pPr algn="ctr">
              <a:lnSpc>
                <a:spcPts val="8400"/>
              </a:lnSpc>
            </a:pPr>
            <a:r>
              <a:rPr lang="en-US" sz="6000" dirty="0">
                <a:solidFill>
                  <a:srgbClr val="021662"/>
                </a:solidFill>
                <a:latin typeface="Nunito Sans Heavy"/>
              </a:rPr>
              <a:t>Document Revenue Dashboard</a:t>
            </a: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6" name="Tableau - Revenue_Analysis - Tableau license expires in 14 days 2023-09-17 13-26-13">
            <a:hlinkClick r:id="" action="ppaction://media"/>
            <a:extLst>
              <a:ext uri="{FF2B5EF4-FFF2-40B4-BE49-F238E27FC236}">
                <a16:creationId xmlns:a16="http://schemas.microsoft.com/office/drawing/2014/main" id="{6A4C6BC9-D59D-CD16-68DC-FD11C30EDC7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6800" y="1638300"/>
            <a:ext cx="15020818" cy="777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2115964"/>
          </a:xfrm>
          <a:prstGeom prst="rect">
            <a:avLst/>
          </a:prstGeom>
        </p:spPr>
        <p:txBody>
          <a:bodyPr wrap="square" lIns="0" tIns="0" rIns="0" bIns="0" rtlCol="0" anchor="t">
            <a:spAutoFit/>
          </a:bodyPr>
          <a:lstStyle/>
          <a:p>
            <a:pPr>
              <a:lnSpc>
                <a:spcPts val="8400"/>
              </a:lnSpc>
            </a:pPr>
            <a:r>
              <a:rPr lang="en-US" sz="3200" dirty="0">
                <a:solidFill>
                  <a:schemeClr val="tx2">
                    <a:lumMod val="75000"/>
                  </a:schemeClr>
                </a:solidFill>
              </a:rPr>
              <a:t>1. How does the revenue generated from document registration vary across districts in Telangana? </a:t>
            </a:r>
            <a:endParaRPr lang="en-IN" sz="3200" dirty="0">
              <a:solidFill>
                <a:schemeClr val="tx2">
                  <a:lumMod val="75000"/>
                </a:schemeClr>
              </a:solidFill>
            </a:endParaRPr>
          </a:p>
          <a:p>
            <a:pPr>
              <a:lnSpc>
                <a:spcPts val="8400"/>
              </a:lnSpc>
            </a:pPr>
            <a:endParaRPr lang="en-US" sz="6000" dirty="0">
              <a:solidFill>
                <a:srgbClr val="021662"/>
              </a:solidFill>
              <a:latin typeface="Nunito Sans Heavy"/>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6" name="Picture 5">
            <a:extLst>
              <a:ext uri="{FF2B5EF4-FFF2-40B4-BE49-F238E27FC236}">
                <a16:creationId xmlns:a16="http://schemas.microsoft.com/office/drawing/2014/main" id="{AF452A6A-DDDC-B8D3-6079-8AFD5D7F17AC}"/>
              </a:ext>
            </a:extLst>
          </p:cNvPr>
          <p:cNvPicPr>
            <a:picLocks noChangeAspect="1"/>
          </p:cNvPicPr>
          <p:nvPr/>
        </p:nvPicPr>
        <p:blipFill>
          <a:blip r:embed="rId4"/>
          <a:stretch>
            <a:fillRect/>
          </a:stretch>
        </p:blipFill>
        <p:spPr>
          <a:xfrm>
            <a:off x="1935474" y="1734275"/>
            <a:ext cx="13639800" cy="8259088"/>
          </a:xfrm>
          <a:prstGeom prst="rect">
            <a:avLst/>
          </a:prstGeom>
        </p:spPr>
      </p:pic>
    </p:spTree>
    <p:extLst>
      <p:ext uri="{BB962C8B-B14F-4D97-AF65-F5344CB8AC3E}">
        <p14:creationId xmlns:p14="http://schemas.microsoft.com/office/powerpoint/2010/main" val="18878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90600" y="676293"/>
            <a:ext cx="17145000" cy="2023631"/>
          </a:xfrm>
          <a:prstGeom prst="rect">
            <a:avLst/>
          </a:prstGeom>
        </p:spPr>
        <p:txBody>
          <a:bodyPr wrap="square" lIns="0" tIns="0" rIns="0" bIns="0" rtlCol="0" anchor="t">
            <a:spAutoFit/>
          </a:bodyPr>
          <a:lstStyle/>
          <a:p>
            <a:r>
              <a:rPr lang="en-US" sz="3200" dirty="0">
                <a:solidFill>
                  <a:schemeClr val="tx2">
                    <a:lumMod val="75000"/>
                  </a:schemeClr>
                </a:solidFill>
              </a:rPr>
              <a:t>2. List down the top 5 districts that showed the highest document registration revenue growth between FY 2019 and 2022.</a:t>
            </a:r>
            <a:endParaRPr lang="en-IN" sz="3200" dirty="0">
              <a:solidFill>
                <a:schemeClr val="tx2">
                  <a:lumMod val="75000"/>
                </a:schemeClr>
              </a:solidFill>
            </a:endParaRPr>
          </a:p>
          <a:p>
            <a:pPr>
              <a:lnSpc>
                <a:spcPts val="8400"/>
              </a:lnSpc>
            </a:pPr>
            <a:endParaRPr lang="en-US" sz="6000" dirty="0">
              <a:solidFill>
                <a:srgbClr val="021662"/>
              </a:solidFill>
              <a:latin typeface="Nunito Sans Heavy"/>
            </a:endParaRP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5" name="Picture 4">
            <a:extLst>
              <a:ext uri="{FF2B5EF4-FFF2-40B4-BE49-F238E27FC236}">
                <a16:creationId xmlns:a16="http://schemas.microsoft.com/office/drawing/2014/main" id="{53C860AB-27AB-397F-C30A-B44631E71FC2}"/>
              </a:ext>
            </a:extLst>
          </p:cNvPr>
          <p:cNvPicPr>
            <a:picLocks noChangeAspect="1"/>
          </p:cNvPicPr>
          <p:nvPr/>
        </p:nvPicPr>
        <p:blipFill rotWithShape="1">
          <a:blip r:embed="rId4"/>
          <a:srcRect t="20264"/>
          <a:stretch/>
        </p:blipFill>
        <p:spPr>
          <a:xfrm>
            <a:off x="1371600" y="3543300"/>
            <a:ext cx="14873513" cy="4290877"/>
          </a:xfrm>
          <a:prstGeom prst="rect">
            <a:avLst/>
          </a:prstGeom>
        </p:spPr>
      </p:pic>
    </p:spTree>
    <p:extLst>
      <p:ext uri="{BB962C8B-B14F-4D97-AF65-F5344CB8AC3E}">
        <p14:creationId xmlns:p14="http://schemas.microsoft.com/office/powerpoint/2010/main" val="10099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24031">
            <a:off x="16017920" y="7023073"/>
            <a:ext cx="3360265" cy="4035253"/>
          </a:xfrm>
          <a:custGeom>
            <a:avLst/>
            <a:gdLst/>
            <a:ahLst/>
            <a:cxnLst/>
            <a:rect l="l" t="t" r="r" b="b"/>
            <a:pathLst>
              <a:path w="3360265" h="4035253">
                <a:moveTo>
                  <a:pt x="0" y="0"/>
                </a:moveTo>
                <a:lnTo>
                  <a:pt x="3360265" y="0"/>
                </a:lnTo>
                <a:lnTo>
                  <a:pt x="3360265" y="4035253"/>
                </a:lnTo>
                <a:lnTo>
                  <a:pt x="0" y="403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TextBox 3"/>
          <p:cNvSpPr txBox="1"/>
          <p:nvPr/>
        </p:nvSpPr>
        <p:spPr>
          <a:xfrm>
            <a:off x="2743200" y="676293"/>
            <a:ext cx="12173898" cy="1038746"/>
          </a:xfrm>
          <a:prstGeom prst="rect">
            <a:avLst/>
          </a:prstGeom>
        </p:spPr>
        <p:txBody>
          <a:bodyPr lIns="0" tIns="0" rIns="0" bIns="0" rtlCol="0" anchor="t">
            <a:spAutoFit/>
          </a:bodyPr>
          <a:lstStyle/>
          <a:p>
            <a:pPr algn="ctr">
              <a:lnSpc>
                <a:spcPts val="8400"/>
              </a:lnSpc>
            </a:pPr>
            <a:r>
              <a:rPr lang="en-US" sz="6000" dirty="0">
                <a:solidFill>
                  <a:srgbClr val="021662"/>
                </a:solidFill>
                <a:latin typeface="Nunito Sans Heavy"/>
              </a:rPr>
              <a:t>E-stamp Revenue Dashboard</a:t>
            </a:r>
          </a:p>
        </p:txBody>
      </p:sp>
      <p:sp>
        <p:nvSpPr>
          <p:cNvPr id="4" name="Freeform 4"/>
          <p:cNvSpPr/>
          <p:nvPr/>
        </p:nvSpPr>
        <p:spPr>
          <a:xfrm rot="1779167" flipH="1" flipV="1">
            <a:off x="-1671907" y="-1047032"/>
            <a:ext cx="2927530" cy="3515592"/>
          </a:xfrm>
          <a:custGeom>
            <a:avLst/>
            <a:gdLst/>
            <a:ahLst/>
            <a:cxnLst/>
            <a:rect l="l" t="t" r="r" b="b"/>
            <a:pathLst>
              <a:path w="2927530" h="3515592">
                <a:moveTo>
                  <a:pt x="2927529" y="3515592"/>
                </a:moveTo>
                <a:lnTo>
                  <a:pt x="0" y="3515592"/>
                </a:lnTo>
                <a:lnTo>
                  <a:pt x="0" y="0"/>
                </a:lnTo>
                <a:lnTo>
                  <a:pt x="2927529" y="0"/>
                </a:lnTo>
                <a:lnTo>
                  <a:pt x="2927529" y="35155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5" name="Tableau - Revenue_Analysis - Tableau license expires in 14 days 2023-09-17 13-26-59">
            <a:hlinkClick r:id="" action="ppaction://media"/>
            <a:extLst>
              <a:ext uri="{FF2B5EF4-FFF2-40B4-BE49-F238E27FC236}">
                <a16:creationId xmlns:a16="http://schemas.microsoft.com/office/drawing/2014/main" id="{4CE26BE9-54BB-266C-8C71-DE5B7E693D0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95400" y="1676939"/>
            <a:ext cx="14682931" cy="7597563"/>
          </a:xfrm>
          <a:prstGeom prst="rect">
            <a:avLst/>
          </a:prstGeom>
        </p:spPr>
      </p:pic>
    </p:spTree>
    <p:extLst>
      <p:ext uri="{BB962C8B-B14F-4D97-AF65-F5344CB8AC3E}">
        <p14:creationId xmlns:p14="http://schemas.microsoft.com/office/powerpoint/2010/main" val="234075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TotalTime>
  <Words>1587</Words>
  <Application>Microsoft Office PowerPoint</Application>
  <PresentationFormat>Custom</PresentationFormat>
  <Paragraphs>202</Paragraphs>
  <Slides>54</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Nunito Sans Heavy</vt:lpstr>
      <vt:lpstr>Arial</vt:lpstr>
      <vt:lpstr>Canva Sans</vt:lpstr>
      <vt:lpstr>Nunito Bold Bold</vt:lpstr>
      <vt:lpstr>Canva Sans Bold</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Simple Modern Arrow Step Infographic Chart Graph</dc:title>
  <cp:lastModifiedBy>Soundarya Lakshmi V</cp:lastModifiedBy>
  <cp:revision>10</cp:revision>
  <dcterms:created xsi:type="dcterms:W3CDTF">2006-08-16T00:00:00Z</dcterms:created>
  <dcterms:modified xsi:type="dcterms:W3CDTF">2023-09-18T15:00:45Z</dcterms:modified>
  <dc:identifier>DAFuVAbmcvQ</dc:identifier>
</cp:coreProperties>
</file>